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968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08DCB-8B15-15FD-4414-9FA8D62F7219}" v="2986" dt="2021-07-20T14:27:26.629"/>
    <p1510:client id="{2C2000F1-69D4-7302-3D05-6C42D942C237}" v="1641" dt="2021-07-20T15:59:06.003"/>
    <p1510:client id="{53566AF0-C4F6-7E1F-D9AF-B904DE1892F6}" v="2663" dt="2021-07-21T11:56:26.178"/>
    <p1510:client id="{C5D395F7-BC7F-4E1B-A8AA-9A19A15AB916}" v="1296" dt="2021-07-19T19:51:04.539"/>
    <p1510:client id="{E2DCB3AE-CE6B-4AB8-AE43-2442E38287C2}" v="23" dt="2021-07-19T19:24:42.517"/>
    <p1510:client id="{FDC3B246-1CDF-2110-9D4C-3091AEE02C3D}" v="2302" dt="2021-07-20T07:59:31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4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6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5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6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7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5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2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9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8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7/21/2021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3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7/21/2021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2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296123" y="4319762"/>
            <a:ext cx="5223523" cy="46821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masis MT Pro"/>
              </a:rPr>
              <a:t>Daniel Michel Pino González</a:t>
            </a:r>
            <a:endParaRPr lang="es-ES"/>
          </a:p>
        </p:txBody>
      </p:sp>
      <p:sp>
        <p:nvSpPr>
          <p:cNvPr id="27" name="Freeform: Shape 11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2B270EDB-2DE2-40BF-818B-BDB9DDB8C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70" y="1526651"/>
            <a:ext cx="3264257" cy="3804698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38171171-12B9-4C85-AAB0-426D8F5F9B0F}"/>
              </a:ext>
            </a:extLst>
          </p:cNvPr>
          <p:cNvSpPr txBox="1">
            <a:spLocks/>
          </p:cNvSpPr>
          <p:nvPr/>
        </p:nvSpPr>
        <p:spPr>
          <a:xfrm>
            <a:off x="6993601" y="5209692"/>
            <a:ext cx="3824547" cy="1236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  <a:latin typeface="Amasis MT Pro Light"/>
                <a:cs typeface="Calibri"/>
              </a:rPr>
              <a:t>Grado en Física</a:t>
            </a:r>
            <a:endParaRPr lang="es-ES">
              <a:solidFill>
                <a:schemeClr val="bg1"/>
              </a:solidFill>
              <a:latin typeface="Amasis MT Pro Light"/>
            </a:endParaRPr>
          </a:p>
          <a:p>
            <a:r>
              <a:rPr lang="es-ES" sz="2000" dirty="0">
                <a:solidFill>
                  <a:schemeClr val="bg1"/>
                </a:solidFill>
                <a:latin typeface="Amasis MT Pro Light"/>
                <a:cs typeface="Calibri"/>
              </a:rPr>
              <a:t>Curso académico 2020-21</a:t>
            </a:r>
          </a:p>
          <a:p>
            <a:r>
              <a:rPr lang="es-ES" sz="2000" dirty="0">
                <a:solidFill>
                  <a:schemeClr val="bg1"/>
                </a:solidFill>
                <a:latin typeface="Amasis MT Pro Light"/>
                <a:cs typeface="Calibri"/>
              </a:rPr>
              <a:t>Convocatoria de julio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A1520F87-B665-48E7-8BBB-05D814504A5C}"/>
              </a:ext>
            </a:extLst>
          </p:cNvPr>
          <p:cNvSpPr txBox="1">
            <a:spLocks/>
          </p:cNvSpPr>
          <p:nvPr/>
        </p:nvSpPr>
        <p:spPr>
          <a:xfrm>
            <a:off x="5776172" y="1181198"/>
            <a:ext cx="6263427" cy="11165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Amasis MT Pro Medium"/>
              </a:rPr>
              <a:t>ERGODICIDAD Y CAOS EN MECÁNICA CUÁNTICA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2E825AF-AB6B-4286-A656-7894E6262842}"/>
              </a:ext>
            </a:extLst>
          </p:cNvPr>
          <p:cNvSpPr txBox="1">
            <a:spLocks/>
          </p:cNvSpPr>
          <p:nvPr/>
        </p:nvSpPr>
        <p:spPr>
          <a:xfrm>
            <a:off x="6461972" y="670209"/>
            <a:ext cx="4891827" cy="515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masis MT Pro Light"/>
              </a:rPr>
              <a:t>TRABAJO DE FIN DE GRADO</a:t>
            </a:r>
            <a:endParaRPr lang="es-ES" sz="2800" dirty="0">
              <a:solidFill>
                <a:schemeClr val="bg1"/>
              </a:solidFill>
              <a:latin typeface="Amasis MT Pro Light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B5D2060-53BF-4622-9426-21A41FF45964}"/>
              </a:ext>
            </a:extLst>
          </p:cNvPr>
          <p:cNvSpPr txBox="1">
            <a:spLocks/>
          </p:cNvSpPr>
          <p:nvPr/>
        </p:nvSpPr>
        <p:spPr>
          <a:xfrm>
            <a:off x="6461972" y="2292821"/>
            <a:ext cx="4891827" cy="847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masis MT Pro Light"/>
              </a:rPr>
              <a:t>ERGODICITY AND CHAOS IN QUANTUM MECHANICS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58B1740A-F3FC-4AB2-97F9-72737F08ADB9}"/>
              </a:ext>
            </a:extLst>
          </p:cNvPr>
          <p:cNvSpPr txBox="1">
            <a:spLocks/>
          </p:cNvSpPr>
          <p:nvPr/>
        </p:nvSpPr>
        <p:spPr>
          <a:xfrm>
            <a:off x="6296123" y="3548798"/>
            <a:ext cx="5223523" cy="3516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Amasis MT Pro Light"/>
              </a:rPr>
              <a:t>Supervisor: Armando Relaño Pérez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BF2DE2D-DB9B-4E76-8120-3575D6B9F62B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 dirty="0">
                <a:latin typeface="Amasis MT Pro Medium"/>
              </a:rPr>
              <a:t>TEORÍA DE MATRICES ALEATORIAS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17CE530-81C8-47E8-B7E1-93167230B000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2E2783-851E-493D-B802-18794DCB883C}"/>
              </a:ext>
            </a:extLst>
          </p:cNvPr>
          <p:cNvSpPr txBox="1"/>
          <p:nvPr/>
        </p:nvSpPr>
        <p:spPr>
          <a:xfrm>
            <a:off x="466164" y="3697381"/>
            <a:ext cx="2916330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latin typeface="Amasis MT Pro"/>
              </a:rPr>
              <a:t>Formulación matemática</a:t>
            </a:r>
            <a:endParaRPr lang="es-ES" dirty="0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pic>
        <p:nvPicPr>
          <p:cNvPr id="11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382C44E-3E3E-4483-BE4A-132C20CB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60A3EA7-A094-4734-BBA3-AB5449036E99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90B413-9478-474C-96FE-8685F80FCE36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CE5485-CB8B-4A20-B1D4-914C0B386CEA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CD0C0AEE-B3C3-4EF3-8CFE-EF6F38DBDB67}"/>
              </a:ext>
            </a:extLst>
          </p:cNvPr>
          <p:cNvSpPr/>
          <p:nvPr/>
        </p:nvSpPr>
        <p:spPr>
          <a:xfrm>
            <a:off x="3346793" y="1322295"/>
            <a:ext cx="268940" cy="5351928"/>
          </a:xfrm>
          <a:prstGeom prst="leftBrac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A90727D-6891-477C-8B42-BCEFB760381D}"/>
              </a:ext>
            </a:extLst>
          </p:cNvPr>
          <p:cNvSpPr txBox="1"/>
          <p:nvPr/>
        </p:nvSpPr>
        <p:spPr>
          <a:xfrm>
            <a:off x="3612775" y="1447240"/>
            <a:ext cx="2916330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latin typeface="Amasis MT Pro"/>
              </a:rPr>
              <a:t>GDE</a:t>
            </a:r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5E9514-C920-45C1-9C0D-39B84BCA11F1}"/>
              </a:ext>
            </a:extLst>
          </p:cNvPr>
          <p:cNvSpPr txBox="1"/>
          <p:nvPr/>
        </p:nvSpPr>
        <p:spPr>
          <a:xfrm>
            <a:off x="3612775" y="2890557"/>
            <a:ext cx="2916330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latin typeface="Amasis MT Pro"/>
              </a:rPr>
              <a:t>GOE</a:t>
            </a:r>
            <a:endParaRPr lang="es-ES" dirty="0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EBC9E65-EE74-4B39-8A10-BAF025F20D2D}"/>
              </a:ext>
            </a:extLst>
          </p:cNvPr>
          <p:cNvSpPr txBox="1"/>
          <p:nvPr/>
        </p:nvSpPr>
        <p:spPr>
          <a:xfrm>
            <a:off x="3612774" y="4333875"/>
            <a:ext cx="2916330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latin typeface="Amasis MT Pro"/>
              </a:rPr>
              <a:t>GUE</a:t>
            </a:r>
            <a:endParaRPr lang="es-ES" dirty="0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F6E1260-2FF3-4C42-8AA2-706B4916F183}"/>
              </a:ext>
            </a:extLst>
          </p:cNvPr>
          <p:cNvSpPr txBox="1"/>
          <p:nvPr/>
        </p:nvSpPr>
        <p:spPr>
          <a:xfrm>
            <a:off x="3612774" y="5822016"/>
            <a:ext cx="2916330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latin typeface="Amasis MT Pro"/>
              </a:rPr>
              <a:t>GSE</a:t>
            </a:r>
            <a:endParaRPr lang="es-ES" dirty="0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28" name="Abrir llave 27">
            <a:extLst>
              <a:ext uri="{FF2B5EF4-FFF2-40B4-BE49-F238E27FC236}">
                <a16:creationId xmlns:a16="http://schemas.microsoft.com/office/drawing/2014/main" id="{7B79FE98-0D06-41A0-BC9E-4D623EBF7857}"/>
              </a:ext>
            </a:extLst>
          </p:cNvPr>
          <p:cNvSpPr/>
          <p:nvPr/>
        </p:nvSpPr>
        <p:spPr>
          <a:xfrm>
            <a:off x="4359804" y="1447799"/>
            <a:ext cx="143435" cy="636494"/>
          </a:xfrm>
          <a:prstGeom prst="leftBrac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D530B1C-95DE-474A-A891-72152B8A422E}"/>
              </a:ext>
            </a:extLst>
          </p:cNvPr>
          <p:cNvSpPr txBox="1"/>
          <p:nvPr/>
        </p:nvSpPr>
        <p:spPr>
          <a:xfrm>
            <a:off x="4509246" y="1536887"/>
            <a:ext cx="29163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es-ES" sz="1200" dirty="0">
                <a:latin typeface="Amasis MT Pro"/>
              </a:rPr>
              <a:t>Matrices diagonales y reales</a:t>
            </a:r>
            <a:endParaRPr lang="es-ES" dirty="0"/>
          </a:p>
          <a:p>
            <a:pPr marL="171450" indent="-171450" algn="just">
              <a:buFont typeface="Arial"/>
              <a:buChar char="•"/>
            </a:pPr>
            <a:r>
              <a:rPr lang="es-ES" sz="1200" dirty="0">
                <a:latin typeface="Amasis MT Pro"/>
              </a:rPr>
              <a:t>Sistemas integrables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74209C9-5465-42BE-8E0B-7403CC1B4020}"/>
              </a:ext>
            </a:extLst>
          </p:cNvPr>
          <p:cNvSpPr txBox="1"/>
          <p:nvPr/>
        </p:nvSpPr>
        <p:spPr>
          <a:xfrm>
            <a:off x="4509245" y="2537381"/>
            <a:ext cx="291633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/>
              <a:buChar char="•"/>
            </a:pPr>
            <a:r>
              <a:rPr lang="es-ES" sz="1200" dirty="0">
                <a:latin typeface="Amasis MT Pro"/>
              </a:rPr>
              <a:t>Matrices hermíticas y simétricas</a:t>
            </a:r>
          </a:p>
          <a:p>
            <a:pPr marL="171450" indent="-171450" algn="just">
              <a:buFont typeface="Arial"/>
              <a:buChar char="•"/>
            </a:pPr>
            <a:r>
              <a:rPr lang="es-ES" sz="1200" dirty="0">
                <a:latin typeface="Amasis MT Pro"/>
              </a:rPr>
              <a:t>Invariantes bajo transformaciones </a:t>
            </a:r>
            <a:r>
              <a:rPr lang="es-ES" sz="1200" dirty="0" err="1">
                <a:latin typeface="Amasis MT Pro"/>
              </a:rPr>
              <a:t>realies</a:t>
            </a:r>
            <a:r>
              <a:rPr lang="es-ES" sz="1200" dirty="0">
                <a:latin typeface="Amasis MT Pro"/>
              </a:rPr>
              <a:t> y ortogonales</a:t>
            </a:r>
          </a:p>
          <a:p>
            <a:pPr marL="171450" indent="-171450" algn="just">
              <a:buFont typeface="Arial"/>
              <a:buChar char="•"/>
            </a:pPr>
            <a:r>
              <a:rPr lang="es-ES" sz="1200" dirty="0">
                <a:latin typeface="Amasis MT Pro"/>
              </a:rPr>
              <a:t>Sistemas caóticos invariantes bajo inversión temporal y con simetría rotacional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0B1F798-1151-420E-926C-BC8CFAA94D76}"/>
              </a:ext>
            </a:extLst>
          </p:cNvPr>
          <p:cNvSpPr txBox="1"/>
          <p:nvPr/>
        </p:nvSpPr>
        <p:spPr>
          <a:xfrm>
            <a:off x="4506030" y="4119059"/>
            <a:ext cx="29163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es-ES" sz="1200" dirty="0">
                <a:latin typeface="Amasis MT Pro"/>
              </a:rPr>
              <a:t>Matrices hermíticas</a:t>
            </a:r>
            <a:endParaRPr lang="es-ES"/>
          </a:p>
          <a:p>
            <a:pPr marL="171450" indent="-171450" algn="just">
              <a:buFont typeface="Arial"/>
              <a:buChar char="•"/>
            </a:pPr>
            <a:r>
              <a:rPr lang="es-ES" sz="1200" dirty="0">
                <a:latin typeface="Amasis MT Pro"/>
              </a:rPr>
              <a:t>Invariantes bajo transformaciones unitarias</a:t>
            </a:r>
          </a:p>
          <a:p>
            <a:pPr marL="171450" indent="-171450" algn="just">
              <a:buFont typeface="Arial"/>
              <a:buChar char="•"/>
            </a:pPr>
            <a:r>
              <a:rPr lang="es-ES" sz="1200" dirty="0">
                <a:latin typeface="Amasis MT Pro"/>
              </a:rPr>
              <a:t>Sistemas caóticos no invariantes bajo inversión temporal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D529602-AF59-45AA-AACE-76BA3A089CC5}"/>
              </a:ext>
            </a:extLst>
          </p:cNvPr>
          <p:cNvSpPr txBox="1"/>
          <p:nvPr/>
        </p:nvSpPr>
        <p:spPr>
          <a:xfrm>
            <a:off x="4509920" y="5584196"/>
            <a:ext cx="29163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es-ES" sz="1200" dirty="0">
                <a:latin typeface="Amasis MT Pro"/>
              </a:rPr>
              <a:t>Matrices hermíticas y </a:t>
            </a:r>
            <a:r>
              <a:rPr lang="es-ES" sz="1200" dirty="0" err="1">
                <a:latin typeface="Amasis MT Pro"/>
              </a:rPr>
              <a:t>autoduales</a:t>
            </a:r>
            <a:endParaRPr lang="es-ES" sz="1200" dirty="0">
              <a:latin typeface="Amasis MT Pro"/>
            </a:endParaRPr>
          </a:p>
          <a:p>
            <a:pPr marL="171450" indent="-171450" algn="just">
              <a:buFont typeface="Arial"/>
              <a:buChar char="•"/>
            </a:pPr>
            <a:r>
              <a:rPr lang="es-ES" sz="1200" dirty="0">
                <a:latin typeface="Amasis MT Pro"/>
              </a:rPr>
              <a:t>Invariantes bajo transformaciones simplécticas</a:t>
            </a:r>
          </a:p>
          <a:p>
            <a:pPr marL="171450" indent="-171450" algn="just">
              <a:buFont typeface="Arial"/>
              <a:buChar char="•"/>
            </a:pPr>
            <a:r>
              <a:rPr lang="es-ES" sz="1200" dirty="0">
                <a:latin typeface="Amasis MT Pro"/>
              </a:rPr>
              <a:t>Sistemas caóticos de espín </a:t>
            </a:r>
            <a:r>
              <a:rPr lang="es-ES" sz="1200" dirty="0" err="1">
                <a:latin typeface="Amasis MT Pro"/>
              </a:rPr>
              <a:t>semientero</a:t>
            </a:r>
            <a:r>
              <a:rPr lang="es-ES" sz="1200" dirty="0">
                <a:latin typeface="Amasis MT Pro"/>
              </a:rPr>
              <a:t> e invariantes bajo inversión temporal</a:t>
            </a:r>
          </a:p>
        </p:txBody>
      </p:sp>
      <p:sp>
        <p:nvSpPr>
          <p:cNvPr id="33" name="Abrir llave 32">
            <a:extLst>
              <a:ext uri="{FF2B5EF4-FFF2-40B4-BE49-F238E27FC236}">
                <a16:creationId xmlns:a16="http://schemas.microsoft.com/office/drawing/2014/main" id="{8F38DBC9-439D-4D6D-A4D6-FA7BCEC6E3D1}"/>
              </a:ext>
            </a:extLst>
          </p:cNvPr>
          <p:cNvSpPr/>
          <p:nvPr/>
        </p:nvSpPr>
        <p:spPr>
          <a:xfrm>
            <a:off x="4359804" y="2487706"/>
            <a:ext cx="143434" cy="1398492"/>
          </a:xfrm>
          <a:prstGeom prst="leftBrac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Abrir llave 33">
            <a:extLst>
              <a:ext uri="{FF2B5EF4-FFF2-40B4-BE49-F238E27FC236}">
                <a16:creationId xmlns:a16="http://schemas.microsoft.com/office/drawing/2014/main" id="{1C945402-C562-43A6-BC66-FCE409F33E70}"/>
              </a:ext>
            </a:extLst>
          </p:cNvPr>
          <p:cNvSpPr/>
          <p:nvPr/>
        </p:nvSpPr>
        <p:spPr>
          <a:xfrm>
            <a:off x="4359804" y="4119283"/>
            <a:ext cx="143434" cy="1013010"/>
          </a:xfrm>
          <a:prstGeom prst="leftBrac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Abrir llave 34">
            <a:extLst>
              <a:ext uri="{FF2B5EF4-FFF2-40B4-BE49-F238E27FC236}">
                <a16:creationId xmlns:a16="http://schemas.microsoft.com/office/drawing/2014/main" id="{F345AAE0-6DA6-410B-9F95-DB765ACDC6DA}"/>
              </a:ext>
            </a:extLst>
          </p:cNvPr>
          <p:cNvSpPr/>
          <p:nvPr/>
        </p:nvSpPr>
        <p:spPr>
          <a:xfrm>
            <a:off x="4359804" y="5580530"/>
            <a:ext cx="143434" cy="1013010"/>
          </a:xfrm>
          <a:prstGeom prst="leftBrac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88A0867-FFC0-4786-A475-C055C8C92084}"/>
              </a:ext>
            </a:extLst>
          </p:cNvPr>
          <p:cNvSpPr txBox="1"/>
          <p:nvPr/>
        </p:nvSpPr>
        <p:spPr>
          <a:xfrm>
            <a:off x="3478305" y="1752039"/>
            <a:ext cx="970989" cy="661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400" b="1" dirty="0">
                <a:latin typeface="Amasis MT Pro"/>
              </a:rPr>
              <a:t>(Poisson)</a:t>
            </a:r>
          </a:p>
          <a:p>
            <a:pPr algn="just"/>
            <a:endParaRPr lang="es-ES" sz="1600" i="1" dirty="0">
              <a:latin typeface="Amasis MT Pro Light"/>
            </a:endParaRPr>
          </a:p>
        </p:txBody>
      </p:sp>
      <p:pic>
        <p:nvPicPr>
          <p:cNvPr id="6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FC0A3C43-1A93-44F5-AFAC-B6FBD65E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694" y="1313328"/>
            <a:ext cx="2106706" cy="211567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A4AB129-55B2-474E-B896-23ED76BF611D}"/>
              </a:ext>
            </a:extLst>
          </p:cNvPr>
          <p:cNvSpPr/>
          <p:nvPr/>
        </p:nvSpPr>
        <p:spPr>
          <a:xfrm>
            <a:off x="10685928" y="3285564"/>
            <a:ext cx="242048" cy="2241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6AB81DB-ADD8-4215-AFE2-CEF87D02D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6" t="11415" r="48593" b="23059"/>
          <a:stretch/>
        </p:blipFill>
        <p:spPr>
          <a:xfrm>
            <a:off x="8283389" y="3401545"/>
            <a:ext cx="2867550" cy="25759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0FD3DB3-E45A-49CF-B889-ED3B9C50ADBF}"/>
              </a:ext>
            </a:extLst>
          </p:cNvPr>
          <p:cNvSpPr txBox="1"/>
          <p:nvPr/>
        </p:nvSpPr>
        <p:spPr>
          <a:xfrm>
            <a:off x="8022852" y="5978899"/>
            <a:ext cx="4087906" cy="8797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 4: Representación de una función de onda en un billar cuántico de Sinai.</a:t>
            </a:r>
            <a:endParaRPr lang="es-ES" sz="1000" b="1" dirty="0">
              <a:latin typeface="Amasis MT Pro Light"/>
              <a:ea typeface="+mn-lt"/>
              <a:cs typeface="+mn-lt"/>
            </a:endParaRPr>
          </a:p>
          <a:p>
            <a:r>
              <a:rPr lang="es-ES" sz="1000" dirty="0">
                <a:latin typeface="Amasis MT Pro Light"/>
                <a:ea typeface="+mn-lt"/>
                <a:cs typeface="+mn-lt"/>
              </a:rPr>
              <a:t>[4] Qin Chen-Chen, Yang Shuang-Bo, “</a:t>
            </a:r>
            <a:r>
              <a:rPr lang="es-ES" sz="1000" i="1" dirty="0">
                <a:latin typeface="Amasis MT Pro Light"/>
              </a:rPr>
              <a:t>Quantum chaos for two-dimensional Sinai billiard</a:t>
            </a:r>
            <a:r>
              <a:rPr lang="es-ES" sz="1000">
                <a:latin typeface="Amasis MT Pro Light"/>
              </a:rPr>
              <a:t>”, Acta Phys. Sin., vol. 63, no. 14, p. 140507, 2014.</a:t>
            </a:r>
            <a:endParaRPr lang="es-ES" sz="1000">
              <a:latin typeface="Amasis MT Pro Light"/>
              <a:ea typeface="+mn-lt"/>
              <a:cs typeface="+mn-lt"/>
            </a:endParaRPr>
          </a:p>
          <a:p>
            <a:endParaRPr lang="es-ES" sz="1000" dirty="0">
              <a:latin typeface="Amasis MT Pro Ligh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5252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1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804575B-76EA-4F32-BAE3-A8B19190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51" t="40917" r="672" b="5433"/>
          <a:stretch/>
        </p:blipFill>
        <p:spPr>
          <a:xfrm>
            <a:off x="528919" y="3276041"/>
            <a:ext cx="4401685" cy="2941027"/>
          </a:xfrm>
          <a:prstGeom prst="rect">
            <a:avLst/>
          </a:prstGeom>
        </p:spPr>
      </p:pic>
      <p:pic>
        <p:nvPicPr>
          <p:cNvPr id="8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A2C8A0C-C32A-4793-8884-51CC2A6C8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03" t="54442" r="5148" b="35080"/>
          <a:stretch/>
        </p:blipFill>
        <p:spPr>
          <a:xfrm>
            <a:off x="3056964" y="2433357"/>
            <a:ext cx="2351874" cy="403533"/>
          </a:xfrm>
          <a:prstGeom prst="rect">
            <a:avLst/>
          </a:prstGeom>
        </p:spPr>
      </p:pic>
      <p:pic>
        <p:nvPicPr>
          <p:cNvPr id="7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3C61F85-26A5-481D-8A7A-FFF86ECDB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18" t="25159" r="5137" b="58562"/>
          <a:stretch/>
        </p:blipFill>
        <p:spPr>
          <a:xfrm>
            <a:off x="2528047" y="1895476"/>
            <a:ext cx="2405716" cy="62771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BF2DE2D-DB9B-4E76-8120-3575D6B9F62B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 dirty="0">
                <a:latin typeface="Amasis MT Pro Medium"/>
              </a:rPr>
              <a:t>ESTADÍSTICOS ESPECTRALES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17CE530-81C8-47E8-B7E1-93167230B000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2E2783-851E-493D-B802-18794DCB883C}"/>
              </a:ext>
            </a:extLst>
          </p:cNvPr>
          <p:cNvSpPr txBox="1"/>
          <p:nvPr/>
        </p:nvSpPr>
        <p:spPr>
          <a:xfrm>
            <a:off x="430305" y="1411381"/>
            <a:ext cx="5516094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latin typeface="Amasis MT Pro"/>
              </a:rPr>
              <a:t>Espaciamientos entre niveles</a:t>
            </a:r>
            <a:endParaRPr lang="es-ES" dirty="0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E73FB2-504D-46A5-82C7-722A7706B64F}"/>
              </a:ext>
            </a:extLst>
          </p:cNvPr>
          <p:cNvSpPr txBox="1"/>
          <p:nvPr/>
        </p:nvSpPr>
        <p:spPr>
          <a:xfrm>
            <a:off x="430306" y="1882589"/>
            <a:ext cx="3379691" cy="13201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s-ES" sz="1400" dirty="0">
                <a:latin typeface="Amasis MT Pro Light"/>
              </a:rPr>
              <a:t>Proceso de </a:t>
            </a:r>
            <a:r>
              <a:rPr lang="es-ES" sz="1400" dirty="0" err="1">
                <a:latin typeface="Amasis MT Pro Light"/>
              </a:rPr>
              <a:t>reescalado</a:t>
            </a:r>
            <a:r>
              <a:rPr lang="es-ES" sz="1400" dirty="0">
                <a:latin typeface="Amasis MT Pro Light"/>
              </a:rPr>
              <a:t>:</a:t>
            </a:r>
            <a:endParaRPr lang="es-ES" dirty="0"/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s-ES" sz="1400" dirty="0">
                <a:latin typeface="Amasis MT Pro Light"/>
              </a:rPr>
              <a:t>Secuencia de espaciamientos: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s-ES" sz="1400" dirty="0">
                <a:latin typeface="Amasis MT Pro Light"/>
              </a:rPr>
              <a:t>Distribución de probabilidad:</a:t>
            </a:r>
          </a:p>
        </p:txBody>
      </p:sp>
      <p:pic>
        <p:nvPicPr>
          <p:cNvPr id="11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382C44E-3E3E-4483-BE4A-132C20CB7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60A3EA7-A094-4734-BBA3-AB5449036E99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90B413-9478-474C-96FE-8685F80FCE36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CE5485-CB8B-4A20-B1D4-914C0B386CEA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2F4E9B5-7730-4F1A-A394-C1CF5E44CEEA}"/>
              </a:ext>
            </a:extLst>
          </p:cNvPr>
          <p:cNvSpPr txBox="1"/>
          <p:nvPr/>
        </p:nvSpPr>
        <p:spPr>
          <a:xfrm>
            <a:off x="842121" y="6176122"/>
            <a:ext cx="4715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 dirty="0">
                <a:latin typeface="Amasis MT Pro Light"/>
                <a:ea typeface="+mn-lt"/>
                <a:cs typeface="+mn-lt"/>
              </a:rPr>
              <a:t>Figura 5: Distribución de probabilidad de espaciamientos entre niveles para las colectividades </a:t>
            </a:r>
            <a:r>
              <a:rPr lang="es-ES" sz="1000" b="1" dirty="0" err="1">
                <a:latin typeface="Amasis MT Pro Light"/>
                <a:ea typeface="+mn-lt"/>
                <a:cs typeface="+mn-lt"/>
              </a:rPr>
              <a:t>poissoniana</a:t>
            </a:r>
            <a:r>
              <a:rPr lang="es-ES" sz="1000" b="1" dirty="0">
                <a:latin typeface="Amasis MT Pro Light"/>
                <a:ea typeface="+mn-lt"/>
                <a:cs typeface="+mn-lt"/>
              </a:rPr>
              <a:t> (p), GOE (o), GUE (u) y GSE (s).</a:t>
            </a:r>
          </a:p>
          <a:p>
            <a:r>
              <a:rPr lang="es-ES" sz="1000" dirty="0">
                <a:latin typeface="Amasis MT Pro Light"/>
                <a:ea typeface="+mn-lt"/>
                <a:cs typeface="+mn-lt"/>
              </a:rPr>
              <a:t>[6] F. </a:t>
            </a:r>
            <a:r>
              <a:rPr lang="es-ES" sz="1000" dirty="0" err="1">
                <a:latin typeface="Amasis MT Pro Light"/>
                <a:ea typeface="+mn-lt"/>
                <a:cs typeface="+mn-lt"/>
              </a:rPr>
              <a:t>Haake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, S. </a:t>
            </a:r>
            <a:r>
              <a:rPr lang="es-ES" sz="1000" dirty="0" err="1">
                <a:latin typeface="Amasis MT Pro Light"/>
                <a:ea typeface="+mn-lt"/>
                <a:cs typeface="+mn-lt"/>
              </a:rPr>
              <a:t>Gnutzmann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, and M. </a:t>
            </a:r>
            <a:r>
              <a:rPr lang="es-ES" sz="1000" dirty="0" err="1">
                <a:latin typeface="Amasis MT Pro Light"/>
                <a:ea typeface="+mn-lt"/>
                <a:cs typeface="+mn-lt"/>
              </a:rPr>
              <a:t>Kuś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, 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Quantum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signatures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of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chaos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. Springer, 1991.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AEEC1CD-A229-4149-8839-D7402CD6DD52}"/>
              </a:ext>
            </a:extLst>
          </p:cNvPr>
          <p:cNvSpPr/>
          <p:nvPr/>
        </p:nvSpPr>
        <p:spPr>
          <a:xfrm>
            <a:off x="6050328" y="1704485"/>
            <a:ext cx="95249" cy="45744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>
              <a:solidFill>
                <a:srgbClr val="7B6B4D"/>
              </a:solidFill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5DED2B0-B140-4141-ACA9-05CE14CB287A}"/>
              </a:ext>
            </a:extLst>
          </p:cNvPr>
          <p:cNvSpPr txBox="1"/>
          <p:nvPr/>
        </p:nvSpPr>
        <p:spPr>
          <a:xfrm>
            <a:off x="6526305" y="1411381"/>
            <a:ext cx="5516094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latin typeface="Amasis MT Pro"/>
              </a:rPr>
              <a:t>Ratios entre espaciamientos</a:t>
            </a:r>
            <a:endParaRPr lang="es-ES" dirty="0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pic>
        <p:nvPicPr>
          <p:cNvPr id="13" name="Imagen 19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72F5A46-A644-424F-B65A-F10A775852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449" t="8486" r="10479" b="76835"/>
          <a:stretch/>
        </p:blipFill>
        <p:spPr>
          <a:xfrm>
            <a:off x="6840070" y="2137523"/>
            <a:ext cx="1947863" cy="573911"/>
          </a:xfrm>
          <a:prstGeom prst="rect">
            <a:avLst/>
          </a:prstGeom>
        </p:spPr>
      </p:pic>
      <p:pic>
        <p:nvPicPr>
          <p:cNvPr id="20" name="Imagen 3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B088126-839E-46A9-8410-CC100CCF98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556" t="76943" r="4386" b="7254"/>
          <a:stretch/>
        </p:blipFill>
        <p:spPr>
          <a:xfrm>
            <a:off x="9063318" y="2137523"/>
            <a:ext cx="2459929" cy="547029"/>
          </a:xfrm>
          <a:prstGeom prst="rect">
            <a:avLst/>
          </a:prstGeom>
        </p:spPr>
      </p:pic>
      <p:pic>
        <p:nvPicPr>
          <p:cNvPr id="37" name="Imagen 37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31FB2417-3A48-43DA-B3FD-2E6FAE2718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961" t="28549" r="4359" b="17823"/>
          <a:stretch/>
        </p:blipFill>
        <p:spPr>
          <a:xfrm>
            <a:off x="6840070" y="3276040"/>
            <a:ext cx="3885284" cy="2941034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1E3EF036-5EE9-40FF-B614-7D1C62E1A386}"/>
              </a:ext>
            </a:extLst>
          </p:cNvPr>
          <p:cNvSpPr txBox="1"/>
          <p:nvPr/>
        </p:nvSpPr>
        <p:spPr>
          <a:xfrm>
            <a:off x="6526305" y="2743201"/>
            <a:ext cx="3379691" cy="458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s-ES" sz="1400" dirty="0">
                <a:latin typeface="Amasis MT Pro Light"/>
              </a:rPr>
              <a:t>Distribución de probabilidad:</a:t>
            </a:r>
            <a:endParaRPr lang="es-ES" dirty="0">
              <a:latin typeface="Rockwell" panose="02060603020205020403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42129D3-4DE1-411A-AC60-E8B81EDFA514}"/>
              </a:ext>
            </a:extLst>
          </p:cNvPr>
          <p:cNvSpPr txBox="1"/>
          <p:nvPr/>
        </p:nvSpPr>
        <p:spPr>
          <a:xfrm>
            <a:off x="6839509" y="6176122"/>
            <a:ext cx="506505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 dirty="0">
                <a:latin typeface="Amasis MT Pro Light"/>
                <a:ea typeface="+mn-lt"/>
                <a:cs typeface="+mn-lt"/>
              </a:rPr>
              <a:t>Figura 6: Distribución de ratios para diferentes colectividades.</a:t>
            </a:r>
          </a:p>
          <a:p>
            <a:r>
              <a:rPr lang="es-ES" sz="1000" dirty="0">
                <a:latin typeface="Amasis MT Pro Light"/>
                <a:ea typeface="+mn-lt"/>
                <a:cs typeface="+mn-lt"/>
              </a:rPr>
              <a:t>[7] Y. Y. Atas, E. </a:t>
            </a:r>
            <a:r>
              <a:rPr lang="es-ES" sz="1000" dirty="0" err="1">
                <a:latin typeface="Amasis MT Pro Light"/>
                <a:ea typeface="+mn-lt"/>
                <a:cs typeface="+mn-lt"/>
              </a:rPr>
              <a:t>Bogomolny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, O. Giraud, and G. Roux, “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Distribution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of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the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ratio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of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consecutive</a:t>
            </a:r>
            <a:endParaRPr lang="es-ES" sz="1000" i="1" dirty="0">
              <a:latin typeface="Amasis MT Pro Light"/>
              <a:ea typeface="+mn-lt"/>
              <a:cs typeface="+mn-lt"/>
            </a:endParaRPr>
          </a:p>
          <a:p>
            <a:r>
              <a:rPr lang="es-ES" sz="1000" i="1" dirty="0" err="1">
                <a:latin typeface="Amasis MT Pro Light"/>
                <a:ea typeface="+mn-lt"/>
                <a:cs typeface="+mn-lt"/>
              </a:rPr>
              <a:t>level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spacings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in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random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matrix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ensembles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”, </a:t>
            </a:r>
            <a:r>
              <a:rPr lang="es-ES" sz="1000" dirty="0" err="1">
                <a:latin typeface="Amasis MT Pro Light"/>
                <a:ea typeface="+mn-lt"/>
                <a:cs typeface="+mn-lt"/>
              </a:rPr>
              <a:t>Phys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. Rev. </a:t>
            </a:r>
            <a:r>
              <a:rPr lang="es-ES" sz="1000" dirty="0" err="1">
                <a:latin typeface="Amasis MT Pro Light"/>
                <a:ea typeface="+mn-lt"/>
                <a:cs typeface="+mn-lt"/>
              </a:rPr>
              <a:t>Lett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., vol. 110, no. 8, p. 084101, 2013.</a:t>
            </a:r>
            <a:endParaRPr lang="es-ES" dirty="0">
              <a:latin typeface="Amasis MT Pro Ligh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804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BF2DE2D-DB9B-4E76-8120-3575D6B9F62B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>
                <a:latin typeface="Amasis MT Pro Medium"/>
              </a:rPr>
              <a:t>SISTEMAS INTERMEDIOS</a:t>
            </a:r>
            <a:endParaRPr lang="es-ES"/>
          </a:p>
        </p:txBody>
      </p:sp>
      <p:pic>
        <p:nvPicPr>
          <p:cNvPr id="11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382C44E-3E3E-4483-BE4A-132C20CB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60A3EA7-A094-4734-BBA3-AB5449036E99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90B413-9478-474C-96FE-8685F80FCE36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CE5485-CB8B-4A20-B1D4-914C0B386CEA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92660D8-448A-470B-981A-9E56AA68CDC7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5">
            <a:extLst>
              <a:ext uri="{FF2B5EF4-FFF2-40B4-BE49-F238E27FC236}">
                <a16:creationId xmlns:a16="http://schemas.microsoft.com/office/drawing/2014/main" id="{6A76B8DD-6CDF-4BAB-9071-A00AD2FF3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48" t="10558" r="17104" b="7843"/>
          <a:stretch/>
        </p:blipFill>
        <p:spPr>
          <a:xfrm>
            <a:off x="295835" y="1250015"/>
            <a:ext cx="5006554" cy="485082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F76DF4A-7A81-46D0-B1B8-5723C9ADEC82}"/>
              </a:ext>
            </a:extLst>
          </p:cNvPr>
          <p:cNvSpPr txBox="1"/>
          <p:nvPr/>
        </p:nvSpPr>
        <p:spPr>
          <a:xfrm>
            <a:off x="295274" y="6059581"/>
            <a:ext cx="52712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 7: Distribución de probabilidad de espaciamientos entre niveles para N = 2, 3, 5, 10 regiones caóticas y diferente densidad de estados integrables.</a:t>
            </a:r>
            <a:endParaRPr lang="es-ES" sz="1000" b="1" dirty="0">
              <a:latin typeface="Amasis MT Pro Light"/>
              <a:ea typeface="+mn-lt"/>
              <a:cs typeface="+mn-lt"/>
            </a:endParaRPr>
          </a:p>
          <a:p>
            <a:r>
              <a:rPr lang="es-ES" sz="1000">
                <a:latin typeface="Amasis MT Pro Light"/>
                <a:ea typeface="+mn-lt"/>
                <a:cs typeface="+mn-lt"/>
              </a:rPr>
              <a:t>[8] M. V. Berry and M. Robnik, “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Semiclassical level spacings when regular and chaotic orbits coexist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”,</a:t>
            </a:r>
          </a:p>
          <a:p>
            <a:r>
              <a:rPr lang="es-ES" sz="1000">
                <a:latin typeface="Amasis MT Pro Light"/>
                <a:ea typeface="+mn-lt"/>
                <a:cs typeface="+mn-lt"/>
              </a:rPr>
              <a:t>J. Phys. A: Math. Gen., vol. 17, no. 12, p. 2413, 1984.</a:t>
            </a:r>
            <a:endParaRPr lang="es-ES">
              <a:latin typeface="Amasis MT Pro Light"/>
              <a:ea typeface="+mn-lt"/>
              <a:cs typeface="+mn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EDAD3A-7D4F-422A-92EB-C354C602573B}"/>
              </a:ext>
            </a:extLst>
          </p:cNvPr>
          <p:cNvSpPr txBox="1"/>
          <p:nvPr/>
        </p:nvSpPr>
        <p:spPr>
          <a:xfrm>
            <a:off x="6615952" y="1501028"/>
            <a:ext cx="3785906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latin typeface="Amasis MT Pro"/>
              </a:rPr>
              <a:t>¡No existen estadísticos globales!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8" name="Signo de multiplicación 7">
            <a:extLst>
              <a:ext uri="{FF2B5EF4-FFF2-40B4-BE49-F238E27FC236}">
                <a16:creationId xmlns:a16="http://schemas.microsoft.com/office/drawing/2014/main" id="{5B84ABF6-5200-4B8C-8059-1F475AA74F4C}"/>
              </a:ext>
            </a:extLst>
          </p:cNvPr>
          <p:cNvSpPr/>
          <p:nvPr/>
        </p:nvSpPr>
        <p:spPr>
          <a:xfrm>
            <a:off x="10399058" y="1501586"/>
            <a:ext cx="555812" cy="600636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12">
            <a:extLst>
              <a:ext uri="{FF2B5EF4-FFF2-40B4-BE49-F238E27FC236}">
                <a16:creationId xmlns:a16="http://schemas.microsoft.com/office/drawing/2014/main" id="{AEEB342F-D8E2-4796-832E-83A1DCAA1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259" y="2429435"/>
            <a:ext cx="6185647" cy="306592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86CDBC-6660-49CC-980B-B6001ABA5739}"/>
              </a:ext>
            </a:extLst>
          </p:cNvPr>
          <p:cNvSpPr txBox="1"/>
          <p:nvPr/>
        </p:nvSpPr>
        <p:spPr>
          <a:xfrm>
            <a:off x="5871321" y="5494804"/>
            <a:ext cx="564776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 8: Chaos-assisted tunneling oscillations between two regular tori embedded in a chaotic sea, seen </a:t>
            </a:r>
            <a:r>
              <a:rPr lang="es-ES" sz="1000" b="1" dirty="0">
                <a:latin typeface="Amasis MT Pro Light"/>
                <a:ea typeface="+mn-lt"/>
                <a:cs typeface="+mn-lt"/>
              </a:rPr>
              <a:t>in phase space.</a:t>
            </a:r>
          </a:p>
          <a:p>
            <a:r>
              <a:rPr lang="es-ES" sz="1000">
                <a:latin typeface="Amasis MT Pro Light"/>
                <a:ea typeface="+mn-lt"/>
                <a:cs typeface="+mn-lt"/>
              </a:rPr>
              <a:t>[9] By MaximeMartinez - Own work, CC BY-SA 4.0, 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https://commons.wikimedia.org/w/index.php?curid=94834437</a:t>
            </a:r>
          </a:p>
        </p:txBody>
      </p:sp>
    </p:spTree>
    <p:extLst>
      <p:ext uri="{BB962C8B-B14F-4D97-AF65-F5344CB8AC3E}">
        <p14:creationId xmlns:p14="http://schemas.microsoft.com/office/powerpoint/2010/main" val="3668294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FEF291C-30AC-486B-AA47-59E95EF31471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2C92F7F-FDA7-4563-88E2-FD32EDE40696}"/>
              </a:ext>
            </a:extLst>
          </p:cNvPr>
          <p:cNvSpPr txBox="1">
            <a:spLocks/>
          </p:cNvSpPr>
          <p:nvPr/>
        </p:nvSpPr>
        <p:spPr>
          <a:xfrm>
            <a:off x="2746100" y="2750021"/>
            <a:ext cx="6693734" cy="6862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/>
              </a:rPr>
              <a:t>SIMULACIONES NUMÉRICAS</a:t>
            </a:r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150B894-2FBB-4631-95BF-5B3AC9B47E18}"/>
              </a:ext>
            </a:extLst>
          </p:cNvPr>
          <p:cNvSpPr txBox="1">
            <a:spLocks/>
          </p:cNvSpPr>
          <p:nvPr/>
        </p:nvSpPr>
        <p:spPr>
          <a:xfrm>
            <a:off x="2772994" y="3646492"/>
            <a:ext cx="6648911" cy="686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accent3">
                    <a:lumMod val="75000"/>
                  </a:schemeClr>
                </a:solidFill>
                <a:latin typeface="Amasis MT Pro Medium"/>
              </a:rPr>
              <a:t>Y RESULTADOS</a:t>
            </a:r>
            <a:endParaRPr lang="es-ES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1E88036-85F0-4A38-8C3B-FBB46068FD06}"/>
              </a:ext>
            </a:extLst>
          </p:cNvPr>
          <p:cNvSpPr/>
          <p:nvPr/>
        </p:nvSpPr>
        <p:spPr>
          <a:xfrm>
            <a:off x="4726352" y="3431871"/>
            <a:ext cx="2743198" cy="528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8AC86D3-9DF1-41F2-9F8B-EAB3869C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E286F9-4366-4532-ABEA-C6C6D285E4B4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45A03A6-74BD-4AF6-BDDE-1752F7C54872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DCCAFE-9C88-4780-A75C-E43F1DA13424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185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BF2DE2D-DB9B-4E76-8120-3575D6B9F62B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>
                <a:latin typeface="Amasis MT Pro Medium"/>
              </a:rPr>
              <a:t>DISTRIBUCIÓN DE AUTOVALORES</a:t>
            </a:r>
          </a:p>
        </p:txBody>
      </p:sp>
      <p:pic>
        <p:nvPicPr>
          <p:cNvPr id="11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382C44E-3E3E-4483-BE4A-132C20CB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60A3EA7-A094-4734-BBA3-AB5449036E99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90B413-9478-474C-96FE-8685F80FCE36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CE5485-CB8B-4A20-B1D4-914C0B386CEA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DAFAF91-E812-4FDC-9D46-1EA8CD027B81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76BB6F34-2356-4E23-94FD-605927CF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65" y="1573306"/>
            <a:ext cx="4141694" cy="2761129"/>
          </a:xfrm>
          <a:prstGeom prst="rect">
            <a:avLst/>
          </a:prstGeom>
        </p:spPr>
      </p:pic>
      <p:pic>
        <p:nvPicPr>
          <p:cNvPr id="6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CBD9625A-7E0D-4A6F-AA2C-7A4383F7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24" y="1569891"/>
            <a:ext cx="4213411" cy="275002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42635ED-59B1-48E5-9D06-28CBA05A6A08}"/>
              </a:ext>
            </a:extLst>
          </p:cNvPr>
          <p:cNvSpPr txBox="1"/>
          <p:nvPr/>
        </p:nvSpPr>
        <p:spPr>
          <a:xfrm>
            <a:off x="1281392" y="4410075"/>
            <a:ext cx="4034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 9: Histograma de autovalores de conjuntos de 200 matrices de tamaño 200×200 para la </a:t>
            </a:r>
            <a:r>
              <a:rPr lang="es-ES" sz="1000" b="1" dirty="0">
                <a:latin typeface="Amasis MT Pro Light"/>
                <a:ea typeface="+mn-lt"/>
                <a:cs typeface="+mn-lt"/>
              </a:rPr>
              <a:t>colectividad de Poisson.</a:t>
            </a:r>
            <a:endParaRPr lang="es-ES" b="1">
              <a:latin typeface="Amasis MT Pro Light"/>
              <a:ea typeface="+mn-lt"/>
              <a:cs typeface="+mn-lt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AC1E83C-2C89-4E2C-BE44-3BB6AF778252}"/>
              </a:ext>
            </a:extLst>
          </p:cNvPr>
          <p:cNvSpPr txBox="1"/>
          <p:nvPr/>
        </p:nvSpPr>
        <p:spPr>
          <a:xfrm>
            <a:off x="6696074" y="4410075"/>
            <a:ext cx="40341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 10: Histograma de autovalores de conjuntos de 200 matrices de </a:t>
            </a:r>
            <a:r>
              <a:rPr lang="es-ES" sz="1000" b="1" dirty="0">
                <a:latin typeface="Amasis MT Pro Light"/>
                <a:ea typeface="+mn-lt"/>
                <a:cs typeface="+mn-lt"/>
              </a:rPr>
              <a:t>tamaño 200×200 para la colectividad GOE.</a:t>
            </a:r>
            <a:endParaRPr lang="es-ES" b="1" dirty="0">
              <a:latin typeface="Amasis MT Pro Ligh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6394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BF2DE2D-DB9B-4E76-8120-3575D6B9F62B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>
                <a:latin typeface="Amasis MT Pro Medium"/>
              </a:rPr>
              <a:t>ANÁLISIS DE LOS ESTADÍSTICOS ESPECTRALES</a:t>
            </a:r>
            <a:endParaRPr lang="es-ES"/>
          </a:p>
        </p:txBody>
      </p:sp>
      <p:pic>
        <p:nvPicPr>
          <p:cNvPr id="11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382C44E-3E3E-4483-BE4A-132C20CB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60A3EA7-A094-4734-BBA3-AB5449036E99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90B413-9478-474C-96FE-8685F80FCE36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CE5485-CB8B-4A20-B1D4-914C0B386CEA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0D2E316-ADFD-454B-9FFC-0BDB54EB9A10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51D581E5-B8B1-4E90-BAE1-FF1722B7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4" y="3984811"/>
            <a:ext cx="3711388" cy="2407928"/>
          </a:xfrm>
          <a:prstGeom prst="rect">
            <a:avLst/>
          </a:prstGeom>
        </p:spPr>
      </p:pic>
      <p:pic>
        <p:nvPicPr>
          <p:cNvPr id="6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EC7BDE2E-4AEF-42B5-89BB-31BBB02AD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83" y="3980329"/>
            <a:ext cx="3684494" cy="2417828"/>
          </a:xfrm>
          <a:prstGeom prst="rect">
            <a:avLst/>
          </a:prstGeom>
        </p:spPr>
      </p:pic>
      <p:pic>
        <p:nvPicPr>
          <p:cNvPr id="7" name="Imagen 7" descr="Histograma&#10;&#10;Descripción generada automáticamente">
            <a:extLst>
              <a:ext uri="{FF2B5EF4-FFF2-40B4-BE49-F238E27FC236}">
                <a16:creationId xmlns:a16="http://schemas.microsoft.com/office/drawing/2014/main" id="{A8E18D05-D7BE-4984-8642-85DE47375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482" y="1183341"/>
            <a:ext cx="3612776" cy="2411506"/>
          </a:xfrm>
          <a:prstGeom prst="rect">
            <a:avLst/>
          </a:prstGeom>
        </p:spPr>
      </p:pic>
      <p:pic>
        <p:nvPicPr>
          <p:cNvPr id="8" name="Imagen 8" descr="Histograma&#10;&#10;Descripción generada automáticamente">
            <a:extLst>
              <a:ext uri="{FF2B5EF4-FFF2-40B4-BE49-F238E27FC236}">
                <a16:creationId xmlns:a16="http://schemas.microsoft.com/office/drawing/2014/main" id="{6685CAA6-40BF-4CE6-981A-CFFC212B7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741" y="1183341"/>
            <a:ext cx="3612776" cy="241315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59CB8E7-3809-44BD-BE92-074766567BA9}"/>
              </a:ext>
            </a:extLst>
          </p:cNvPr>
          <p:cNvSpPr txBox="1"/>
          <p:nvPr/>
        </p:nvSpPr>
        <p:spPr>
          <a:xfrm>
            <a:off x="1595157" y="3513604"/>
            <a:ext cx="37920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 11: Histograma de ratios de conjuntos de 200 matrices de </a:t>
            </a:r>
            <a:r>
              <a:rPr lang="es-ES" sz="1000" b="1" dirty="0">
                <a:latin typeface="Amasis MT Pro Light"/>
                <a:ea typeface="+mn-lt"/>
                <a:cs typeface="+mn-lt"/>
              </a:rPr>
              <a:t>tamaño 200×200 para la colectividad de Poisson.</a:t>
            </a:r>
            <a:endParaRPr lang="es-ES" b="1">
              <a:latin typeface="Amasis MT Pro Light"/>
              <a:ea typeface="+mn-lt"/>
              <a:cs typeface="+mn-lt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567BF96-D3F4-4963-A936-4BA05DB0BFA5}"/>
              </a:ext>
            </a:extLst>
          </p:cNvPr>
          <p:cNvSpPr txBox="1"/>
          <p:nvPr/>
        </p:nvSpPr>
        <p:spPr>
          <a:xfrm>
            <a:off x="6884333" y="3513605"/>
            <a:ext cx="37920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 12: Histograma de ratios de conjuntos de 200 matrices de </a:t>
            </a:r>
            <a:r>
              <a:rPr lang="es-ES" sz="1000" b="1" dirty="0">
                <a:latin typeface="Amasis MT Pro Light"/>
                <a:ea typeface="+mn-lt"/>
                <a:cs typeface="+mn-lt"/>
              </a:rPr>
              <a:t>tamaño 200×200 para la colectividad GOE.</a:t>
            </a:r>
            <a:endParaRPr lang="es-ES" b="1" dirty="0">
              <a:latin typeface="Amasis MT Pro Light"/>
              <a:ea typeface="+mn-lt"/>
              <a:cs typeface="+mn-lt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BB9701C-64B3-4657-865A-14BAEE038DCD}"/>
              </a:ext>
            </a:extLst>
          </p:cNvPr>
          <p:cNvSpPr txBox="1"/>
          <p:nvPr/>
        </p:nvSpPr>
        <p:spPr>
          <a:xfrm>
            <a:off x="1595156" y="6319558"/>
            <a:ext cx="3505202" cy="409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 13: Histograma de r̃ de conjuntos de 200 matrices de </a:t>
            </a:r>
            <a:r>
              <a:rPr lang="es-ES" sz="1000" b="1" dirty="0">
                <a:latin typeface="Amasis MT Pro Light"/>
                <a:ea typeface="+mn-lt"/>
                <a:cs typeface="+mn-lt"/>
              </a:rPr>
              <a:t>tamaño 200×200 para la colectividad de Poisson.</a:t>
            </a:r>
            <a:endParaRPr lang="es-ES" b="1">
              <a:latin typeface="Amasis MT Pro Light"/>
              <a:ea typeface="+mn-lt"/>
              <a:cs typeface="+mn-lt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0F13B18-C7B6-4A0E-B336-37C840A5F69C}"/>
              </a:ext>
            </a:extLst>
          </p:cNvPr>
          <p:cNvSpPr txBox="1"/>
          <p:nvPr/>
        </p:nvSpPr>
        <p:spPr>
          <a:xfrm>
            <a:off x="6884332" y="6319558"/>
            <a:ext cx="3505202" cy="409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 dirty="0">
                <a:latin typeface="Amasis MT Pro Light"/>
                <a:ea typeface="+mn-lt"/>
                <a:cs typeface="+mn-lt"/>
              </a:rPr>
              <a:t>Figura 14: Histograma de r̃ de conjuntos de 200 matrices de </a:t>
            </a:r>
            <a:r>
              <a:rPr lang="es-ES" sz="1000" b="1">
                <a:latin typeface="Amasis MT Pro Light"/>
                <a:ea typeface="+mn-lt"/>
                <a:cs typeface="+mn-lt"/>
              </a:rPr>
              <a:t>tamaño 200×200 para la colectividad GOE.</a:t>
            </a:r>
            <a:endParaRPr lang="es-ES" b="1">
              <a:latin typeface="Amasis MT Pro Ligh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9371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3310347-D9CE-4268-9601-EB6AD459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741" y="1187327"/>
            <a:ext cx="3612776" cy="2457322"/>
          </a:xfrm>
          <a:prstGeom prst="rect">
            <a:avLst/>
          </a:prstGeom>
        </p:spPr>
      </p:pic>
      <p:pic>
        <p:nvPicPr>
          <p:cNvPr id="9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6629FC0-36A5-47E7-A22D-DA371A37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482" y="1188072"/>
            <a:ext cx="3612776" cy="238411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C7AB3C2-8AE1-4DBF-95A4-7D7D0176CC7A}"/>
              </a:ext>
            </a:extLst>
          </p:cNvPr>
          <p:cNvSpPr txBox="1"/>
          <p:nvPr/>
        </p:nvSpPr>
        <p:spPr>
          <a:xfrm>
            <a:off x="2832286" y="3513604"/>
            <a:ext cx="65263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Figuras 15-16: Variación del valor medio de r̃ en una transición entre las colectividades de Poisson y GOE,</a:t>
            </a:r>
            <a:endParaRPr lang="es-ES" b="1">
              <a:latin typeface="Amasis MT Pro Light"/>
              <a:ea typeface="+mn-lt"/>
              <a:cs typeface="+mn-lt"/>
            </a:endParaRPr>
          </a:p>
          <a:p>
            <a:r>
              <a:rPr lang="es-ES" sz="1000" b="1" dirty="0">
                <a:latin typeface="Amasis MT Pro Light"/>
                <a:ea typeface="+mn-lt"/>
                <a:cs typeface="+mn-lt"/>
              </a:rPr>
              <a:t>para 100 matrices 100 × 100 y 50 valores de 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σ </a:t>
            </a:r>
            <a:r>
              <a:rPr lang="es-ES" sz="1000" b="1">
                <a:latin typeface="Amasis MT Pro Light"/>
                <a:ea typeface="+mn-lt"/>
                <a:cs typeface="+mn-lt"/>
              </a:rPr>
              <a:t>en secuencia geométrica. (15) escala lineal; (16) escala logarítmica.</a:t>
            </a:r>
            <a:endParaRPr lang="es-ES" b="1">
              <a:latin typeface="Amasis MT Pro Light"/>
              <a:ea typeface="+mn-lt"/>
              <a:cs typeface="+mn-lt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FFEF897-09CC-466F-82AC-D20A19C85979}"/>
              </a:ext>
            </a:extLst>
          </p:cNvPr>
          <p:cNvSpPr txBox="1"/>
          <p:nvPr/>
        </p:nvSpPr>
        <p:spPr>
          <a:xfrm>
            <a:off x="2832285" y="6274734"/>
            <a:ext cx="65263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Figuras 17-19: Distribuciones de estadísticos para un sistema </a:t>
            </a:r>
            <a:r>
              <a:rPr lang="es-ES" sz="1000" b="1" dirty="0">
                <a:latin typeface="Amasis MT Pro Light"/>
                <a:ea typeface="+mn-lt"/>
                <a:cs typeface="+mn-lt"/>
              </a:rPr>
              <a:t>intermedio con 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σ</a:t>
            </a:r>
            <a:r>
              <a:rPr lang="es-ES" sz="1000" b="1" dirty="0">
                <a:latin typeface="Amasis MT Pro Light"/>
                <a:ea typeface="+mn-lt"/>
                <a:cs typeface="+mn-lt"/>
              </a:rPr>
              <a:t> = 5 · 10⁻³. Colectividad de</a:t>
            </a:r>
            <a:endParaRPr lang="es-ES" b="1" dirty="0">
              <a:latin typeface="Amasis MT Pro Light"/>
              <a:ea typeface="+mn-lt"/>
              <a:cs typeface="+mn-lt"/>
            </a:endParaRPr>
          </a:p>
          <a:p>
            <a:r>
              <a:rPr lang="es-ES" sz="1000" b="1">
                <a:latin typeface="Amasis MT Pro Light"/>
                <a:ea typeface="+mn-lt"/>
                <a:cs typeface="+mn-lt"/>
              </a:rPr>
              <a:t>100 matrices 100×100. (17) autovalores; (18) ratios; (19) r̃.</a:t>
            </a:r>
            <a:endParaRPr lang="es-ES" b="1">
              <a:latin typeface="Amasis MT Pro Light"/>
              <a:ea typeface="+mn-lt"/>
              <a:cs typeface="+mn-lt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BF2DE2D-DB9B-4E76-8120-3575D6B9F62B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>
                <a:latin typeface="Amasis MT Pro Medium"/>
              </a:rPr>
              <a:t>CARACTERIZACIÓN DE SISTEMAS INTERMEDIOS</a:t>
            </a:r>
            <a:endParaRPr lang="es-ES"/>
          </a:p>
        </p:txBody>
      </p:sp>
      <p:pic>
        <p:nvPicPr>
          <p:cNvPr id="11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382C44E-3E3E-4483-BE4A-132C20CB7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60A3EA7-A094-4734-BBA3-AB5449036E99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90B413-9478-474C-96FE-8685F80FCE36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CE5485-CB8B-4A20-B1D4-914C0B386CEA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534A1D1-1597-40F8-A88A-57D176096F78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4B3797BC-DC8F-4E27-9984-738CAAC8C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571" y="3982118"/>
            <a:ext cx="3639670" cy="2336211"/>
          </a:xfrm>
          <a:prstGeom prst="rect">
            <a:avLst/>
          </a:prstGeom>
        </p:spPr>
      </p:pic>
      <p:pic>
        <p:nvPicPr>
          <p:cNvPr id="6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2A203F05-1C9E-461F-9AD3-29EE29ACA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612" y="3983162"/>
            <a:ext cx="3505200" cy="2334122"/>
          </a:xfrm>
          <a:prstGeom prst="rect">
            <a:avLst/>
          </a:prstGeom>
        </p:spPr>
      </p:pic>
      <p:pic>
        <p:nvPicPr>
          <p:cNvPr id="7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BBAB6B01-79B0-4AD4-9B56-74C8B6191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759" y="3984813"/>
            <a:ext cx="3532094" cy="23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BF2DE2D-DB9B-4E76-8120-3575D6B9F62B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>
                <a:latin typeface="Amasis MT Pro Medium"/>
              </a:rPr>
              <a:t>CONCLUSIONES</a:t>
            </a:r>
            <a:endParaRPr lang="es-ES"/>
          </a:p>
        </p:txBody>
      </p:sp>
      <p:pic>
        <p:nvPicPr>
          <p:cNvPr id="11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382C44E-3E3E-4483-BE4A-132C20CB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60A3EA7-A094-4734-BBA3-AB5449036E99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90B413-9478-474C-96FE-8685F80FCE36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CE5485-CB8B-4A20-B1D4-914C0B386CEA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F16BB9B-6164-4432-988C-6563C1706495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1F4B626D-260B-4653-B93F-1647F6A4AC85}"/>
              </a:ext>
            </a:extLst>
          </p:cNvPr>
          <p:cNvSpPr/>
          <p:nvPr/>
        </p:nvSpPr>
        <p:spPr>
          <a:xfrm>
            <a:off x="541738" y="3428731"/>
            <a:ext cx="3639669" cy="484094"/>
          </a:xfrm>
          <a:prstGeom prst="rightArrow">
            <a:avLst/>
          </a:prstGeom>
          <a:solidFill>
            <a:srgbClr val="A0968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curvada hacia la derecha 2">
            <a:extLst>
              <a:ext uri="{FF2B5EF4-FFF2-40B4-BE49-F238E27FC236}">
                <a16:creationId xmlns:a16="http://schemas.microsoft.com/office/drawing/2014/main" id="{965A57C7-1672-444C-89E2-1799CC89D94B}"/>
              </a:ext>
            </a:extLst>
          </p:cNvPr>
          <p:cNvSpPr/>
          <p:nvPr/>
        </p:nvSpPr>
        <p:spPr>
          <a:xfrm rot="14160000">
            <a:off x="1032173" y="3035517"/>
            <a:ext cx="735105" cy="1219200"/>
          </a:xfrm>
          <a:prstGeom prst="curv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urvada hacia la izquierda 6">
            <a:extLst>
              <a:ext uri="{FF2B5EF4-FFF2-40B4-BE49-F238E27FC236}">
                <a16:creationId xmlns:a16="http://schemas.microsoft.com/office/drawing/2014/main" id="{1993C85E-A27D-44E9-B059-FA30D8683B13}"/>
              </a:ext>
            </a:extLst>
          </p:cNvPr>
          <p:cNvSpPr/>
          <p:nvPr/>
        </p:nvSpPr>
        <p:spPr>
          <a:xfrm rot="-3660000">
            <a:off x="2457001" y="3034956"/>
            <a:ext cx="735105" cy="1219200"/>
          </a:xfrm>
          <a:prstGeom prst="curved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375EC42-0E76-4762-8425-251699571935}"/>
              </a:ext>
            </a:extLst>
          </p:cNvPr>
          <p:cNvSpPr txBox="1"/>
          <p:nvPr/>
        </p:nvSpPr>
        <p:spPr>
          <a:xfrm>
            <a:off x="753034" y="2496111"/>
            <a:ext cx="1795742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latin typeface="Amasis MT Pro"/>
              </a:rPr>
              <a:t>Integrabilidad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783A817-2B17-4D12-9170-39FE8A992DE9}"/>
              </a:ext>
            </a:extLst>
          </p:cNvPr>
          <p:cNvSpPr txBox="1"/>
          <p:nvPr/>
        </p:nvSpPr>
        <p:spPr>
          <a:xfrm>
            <a:off x="2079810" y="4262157"/>
            <a:ext cx="1912283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latin typeface="Amasis MT Pro"/>
              </a:rPr>
              <a:t>Fenomenología clásica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D273468-C048-4B2C-BFA0-1C0EB9289090}"/>
              </a:ext>
            </a:extLst>
          </p:cNvPr>
          <p:cNvSpPr txBox="1"/>
          <p:nvPr/>
        </p:nvSpPr>
        <p:spPr>
          <a:xfrm>
            <a:off x="4249269" y="3347756"/>
            <a:ext cx="1912283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latin typeface="Amasis MT Pro"/>
              </a:rPr>
              <a:t>Fenomenología </a:t>
            </a:r>
            <a:r>
              <a:rPr lang="es-ES" b="1">
                <a:latin typeface="Amasis MT Pro"/>
              </a:rPr>
              <a:t>cuántica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0098B487-9A33-4275-8D8C-C129EC24B2A2}"/>
              </a:ext>
            </a:extLst>
          </p:cNvPr>
          <p:cNvSpPr/>
          <p:nvPr/>
        </p:nvSpPr>
        <p:spPr>
          <a:xfrm>
            <a:off x="6234326" y="3401837"/>
            <a:ext cx="3639669" cy="484094"/>
          </a:xfrm>
          <a:prstGeom prst="rightArrow">
            <a:avLst/>
          </a:prstGeom>
          <a:solidFill>
            <a:srgbClr val="A09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1E7DE67-3110-4353-BC12-EC95F6B00D0F}"/>
              </a:ext>
            </a:extLst>
          </p:cNvPr>
          <p:cNvSpPr txBox="1"/>
          <p:nvPr/>
        </p:nvSpPr>
        <p:spPr>
          <a:xfrm>
            <a:off x="6087033" y="2352675"/>
            <a:ext cx="1912283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latin typeface="Amasis MT Pro"/>
              </a:rPr>
              <a:t>Conjetura BGS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9FF84E-0E41-4B5A-BB70-1460EE43B721}"/>
              </a:ext>
            </a:extLst>
          </p:cNvPr>
          <p:cNvSpPr txBox="1"/>
          <p:nvPr/>
        </p:nvSpPr>
        <p:spPr>
          <a:xfrm>
            <a:off x="6965575" y="4575921"/>
            <a:ext cx="24412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latin typeface="Amasis MT Pro"/>
              </a:rPr>
              <a:t>Teoría de matrices aleatorias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72D477C-C1CE-4B02-A910-41B8D07A4B44}"/>
              </a:ext>
            </a:extLst>
          </p:cNvPr>
          <p:cNvSpPr txBox="1"/>
          <p:nvPr/>
        </p:nvSpPr>
        <p:spPr>
          <a:xfrm>
            <a:off x="9888068" y="3213285"/>
            <a:ext cx="191228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latin typeface="Amasis MT Pro"/>
              </a:rPr>
              <a:t>Descripción estadística del caos cuántico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27" name="Flecha: curvada hacia la derecha 26">
            <a:extLst>
              <a:ext uri="{FF2B5EF4-FFF2-40B4-BE49-F238E27FC236}">
                <a16:creationId xmlns:a16="http://schemas.microsoft.com/office/drawing/2014/main" id="{B0817CFE-E92E-4391-8525-CF4E480A09EA}"/>
              </a:ext>
            </a:extLst>
          </p:cNvPr>
          <p:cNvSpPr/>
          <p:nvPr/>
        </p:nvSpPr>
        <p:spPr>
          <a:xfrm rot="16800000">
            <a:off x="7782597" y="3501682"/>
            <a:ext cx="735105" cy="1219200"/>
          </a:xfrm>
          <a:prstGeom prst="curv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Flecha: curvada hacia la izquierda 27">
            <a:extLst>
              <a:ext uri="{FF2B5EF4-FFF2-40B4-BE49-F238E27FC236}">
                <a16:creationId xmlns:a16="http://schemas.microsoft.com/office/drawing/2014/main" id="{32253B5C-B1E6-4349-B6A2-2C8B28331067}"/>
              </a:ext>
            </a:extLst>
          </p:cNvPr>
          <p:cNvSpPr/>
          <p:nvPr/>
        </p:nvSpPr>
        <p:spPr>
          <a:xfrm rot="15060000">
            <a:off x="6661448" y="2568791"/>
            <a:ext cx="735105" cy="1219200"/>
          </a:xfrm>
          <a:prstGeom prst="curved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5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FEF291C-30AC-486B-AA47-59E95EF31471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2C92F7F-FDA7-4563-88E2-FD32EDE40696}"/>
              </a:ext>
            </a:extLst>
          </p:cNvPr>
          <p:cNvSpPr txBox="1">
            <a:spLocks/>
          </p:cNvSpPr>
          <p:nvPr/>
        </p:nvSpPr>
        <p:spPr>
          <a:xfrm>
            <a:off x="2746100" y="2750021"/>
            <a:ext cx="6693734" cy="6862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/>
              </a:rPr>
              <a:t>FIN</a:t>
            </a:r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150B894-2FBB-4631-95BF-5B3AC9B47E18}"/>
              </a:ext>
            </a:extLst>
          </p:cNvPr>
          <p:cNvSpPr txBox="1">
            <a:spLocks/>
          </p:cNvSpPr>
          <p:nvPr/>
        </p:nvSpPr>
        <p:spPr>
          <a:xfrm>
            <a:off x="2772994" y="3646492"/>
            <a:ext cx="6648911" cy="686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accent3">
                    <a:lumMod val="75000"/>
                  </a:schemeClr>
                </a:solidFill>
                <a:latin typeface="Amasis MT Pro Medium"/>
              </a:rPr>
              <a:t>¡GRACIAS!</a:t>
            </a:r>
            <a:endParaRPr lang="en-US" sz="4800" b="1" dirty="0">
              <a:solidFill>
                <a:schemeClr val="accent3">
                  <a:lumMod val="75000"/>
                </a:schemeClr>
              </a:solidFill>
              <a:latin typeface="Amasis MT Pro Medium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1E88036-85F0-4A38-8C3B-FBB46068FD06}"/>
              </a:ext>
            </a:extLst>
          </p:cNvPr>
          <p:cNvSpPr/>
          <p:nvPr/>
        </p:nvSpPr>
        <p:spPr>
          <a:xfrm>
            <a:off x="4726352" y="3431871"/>
            <a:ext cx="2743198" cy="528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8AC86D3-9DF1-41F2-9F8B-EAB3869C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E286F9-4366-4532-ABEA-C6C6D285E4B4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45A03A6-74BD-4AF6-BDDE-1752F7C54872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DCCAFE-9C88-4780-A75C-E43F1DA13424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671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F02B1C5-6899-45DA-9D32-BC137F32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07E5F76-4B8A-4BA1-A56E-3A70866D7693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B3805C0-AC18-4703-B5FF-CE6E4CDCE0A1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DDF07BF-47BA-4BEB-9DEC-316E2EF07622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AD326D2-D5DE-4772-ACF4-5F00863DF60E}"/>
              </a:ext>
            </a:extLst>
          </p:cNvPr>
          <p:cNvSpPr txBox="1"/>
          <p:nvPr/>
        </p:nvSpPr>
        <p:spPr>
          <a:xfrm>
            <a:off x="838200" y="1146330"/>
            <a:ext cx="10817343" cy="5208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s-ES" sz="2000" b="1" dirty="0">
                <a:latin typeface="Amasis MT Pro"/>
              </a:rPr>
              <a:t>Introducción</a:t>
            </a:r>
            <a:endParaRPr lang="es-ES" sz="20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sz="2000" b="1" dirty="0">
                <a:latin typeface="Amasis MT Pro"/>
              </a:rPr>
              <a:t>Del caos clásico al caos cuántico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>
                <a:latin typeface="Amasis MT Pro Light"/>
              </a:rPr>
              <a:t>Caos clásico y el concepto de integrabilidad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err="1">
                <a:latin typeface="Amasis MT Pro Light"/>
              </a:rPr>
              <a:t>Integrabilidad</a:t>
            </a:r>
            <a:r>
              <a:rPr lang="es-ES" dirty="0">
                <a:latin typeface="Amasis MT Pro Light"/>
              </a:rPr>
              <a:t> en mecánica cuántica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>
                <a:latin typeface="Amasis MT Pro Light"/>
              </a:rPr>
              <a:t>Fenomenología del caos en mecánica cuántica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sz="2000" b="1" dirty="0">
                <a:latin typeface="Amasis MT Pro"/>
              </a:rPr>
              <a:t>Descripción estadística de los espectros de energía en sistemas caóticos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>
                <a:latin typeface="Amasis MT Pro Light"/>
              </a:rPr>
              <a:t>Conjetura BGS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>
                <a:latin typeface="Amasis MT Pro Light"/>
              </a:rPr>
              <a:t>Teoría de matrices aleatorias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>
                <a:latin typeface="Amasis MT Pro Light"/>
              </a:rPr>
              <a:t>Estadísticos espectrales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>
                <a:latin typeface="Amasis MT Pro Light"/>
              </a:rPr>
              <a:t>Sistemas intermedios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sz="2000" b="1" dirty="0">
                <a:latin typeface="Amasis MT Pro"/>
              </a:rPr>
              <a:t>Simulaciones numéricas y resultados</a:t>
            </a:r>
          </a:p>
          <a:p>
            <a:pPr marL="742950" lvl="1" indent="-285750">
              <a:buFont typeface="Arial"/>
              <a:buChar char="•"/>
            </a:pPr>
            <a:r>
              <a:rPr lang="es-ES">
                <a:latin typeface="Amasis MT Pro Light"/>
              </a:rPr>
              <a:t>Distribución de autovalores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>
                <a:latin typeface="Amasis MT Pro Light"/>
              </a:rPr>
              <a:t>Análisis de los estadísticos espectrales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>
                <a:latin typeface="Amasis MT Pro Light"/>
              </a:rPr>
              <a:t>Caracterización de sistemas intermedios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s-ES" sz="2000" b="1" dirty="0">
                <a:latin typeface="Amasis MT Pro"/>
              </a:rPr>
              <a:t>Conclusiones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17CE530-81C8-47E8-B7E1-93167230B000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E352837-8460-4492-A94E-25695101E999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>
                <a:latin typeface="Amasis MT Pro Medium"/>
              </a:rPr>
              <a:t>ÍNDICE GENERAL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96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FEF291C-30AC-486B-AA47-59E95EF31471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7" descr="Texto&#10;&#10;Descripción generada automáticamente">
            <a:extLst>
              <a:ext uri="{FF2B5EF4-FFF2-40B4-BE49-F238E27FC236}">
                <a16:creationId xmlns:a16="http://schemas.microsoft.com/office/drawing/2014/main" id="{F72B1F2D-CDD0-466B-9531-9BD0E41E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7224" y="1444218"/>
            <a:ext cx="1066801" cy="1416424"/>
          </a:xfrm>
          <a:prstGeom prst="rect">
            <a:avLst/>
          </a:prstGeom>
        </p:spPr>
      </p:pic>
      <p:pic>
        <p:nvPicPr>
          <p:cNvPr id="8" name="Imagen 14" descr="Imagen en blanco y negro de un hombre con un traje de color negro&#10;&#10;Descripción generada automáticamente">
            <a:extLst>
              <a:ext uri="{FF2B5EF4-FFF2-40B4-BE49-F238E27FC236}">
                <a16:creationId xmlns:a16="http://schemas.microsoft.com/office/drawing/2014/main" id="{A4AC20C1-3AB1-4DB0-8207-BBED6598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834" y="1401294"/>
            <a:ext cx="1176618" cy="1509433"/>
          </a:xfrm>
          <a:prstGeom prst="rect">
            <a:avLst/>
          </a:prstGeom>
        </p:spPr>
      </p:pic>
      <p:pic>
        <p:nvPicPr>
          <p:cNvPr id="2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7F9238C-05E4-47FF-B11B-1B12BFA2C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BDA0A62-035A-455E-B4E8-48031CAD19BB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7F236BE-95AE-46D1-9D42-8583E558CAFC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0F0288B-ED1A-465F-ACE2-4B57C058832A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9DD6AB3-F253-48AE-9F2A-3FAD53505E06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>
                <a:latin typeface="Amasis MT Pro Medium"/>
              </a:rPr>
              <a:t>INTRODUCCIÓN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DF09F7-6F9B-42D9-A65A-FCCED1625AC8}"/>
              </a:ext>
            </a:extLst>
          </p:cNvPr>
          <p:cNvSpPr txBox="1"/>
          <p:nvPr/>
        </p:nvSpPr>
        <p:spPr>
          <a:xfrm>
            <a:off x="1380564" y="1443319"/>
            <a:ext cx="732416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400" dirty="0">
                <a:latin typeface="Amasis MT Pro Light"/>
                <a:ea typeface="+mn-lt"/>
                <a:cs typeface="+mn-lt"/>
              </a:rPr>
              <a:t>“Podemos mirar el estado presente del universo como el efecto del pasado y la causa de su futuro. Se podría concebir un intelecto que en cualquier momento dado </a:t>
            </a:r>
            <a:r>
              <a:rPr lang="es-ES" sz="1400" b="1" dirty="0">
                <a:latin typeface="Amasis MT Pro Light"/>
                <a:ea typeface="+mn-lt"/>
                <a:cs typeface="+mn-lt"/>
              </a:rPr>
              <a:t>conociera todas las fuerzas que animan la naturaleza</a:t>
            </a:r>
            <a:r>
              <a:rPr lang="es-ES" sz="1400" dirty="0">
                <a:latin typeface="Amasis MT Pro Light"/>
                <a:ea typeface="+mn-lt"/>
                <a:cs typeface="+mn-lt"/>
              </a:rPr>
              <a:t> y las posiciones de los seres que la componen; si este intelecto fuera lo suficientemente vasto como para someter los datos a análisis, podría condensar en </a:t>
            </a:r>
            <a:r>
              <a:rPr lang="es-ES" sz="1400" b="1" dirty="0">
                <a:latin typeface="Amasis MT Pro Light"/>
                <a:ea typeface="+mn-lt"/>
                <a:cs typeface="+mn-lt"/>
              </a:rPr>
              <a:t>una </a:t>
            </a:r>
            <a:r>
              <a:rPr lang="es-ES" sz="1400" b="1">
                <a:latin typeface="Amasis MT Pro Light"/>
                <a:ea typeface="+mn-lt"/>
                <a:cs typeface="+mn-lt"/>
              </a:rPr>
              <a:t>simple fórmula</a:t>
            </a:r>
            <a:r>
              <a:rPr lang="es-ES" sz="1400">
                <a:latin typeface="Amasis MT Pro Light"/>
                <a:ea typeface="+mn-lt"/>
                <a:cs typeface="+mn-lt"/>
              </a:rPr>
              <a:t> el movimiento de los grandes cuerpos del universo y del átomo más ligero; para tal intelecto </a:t>
            </a:r>
            <a:r>
              <a:rPr lang="es-ES" sz="1400" b="1">
                <a:latin typeface="Amasis MT Pro Light"/>
                <a:ea typeface="+mn-lt"/>
                <a:cs typeface="+mn-lt"/>
              </a:rPr>
              <a:t>nada podría ser incierto</a:t>
            </a:r>
            <a:r>
              <a:rPr lang="es-ES" sz="1400">
                <a:latin typeface="Amasis MT Pro Light"/>
                <a:ea typeface="+mn-lt"/>
                <a:cs typeface="+mn-lt"/>
              </a:rPr>
              <a:t> y el futuro, así como el pasado, estarían frente a sus ojos”</a:t>
            </a:r>
            <a:endParaRPr lang="es-ES" sz="1400">
              <a:latin typeface="Amasis MT Pro Light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396593A-9EA3-4BCE-A498-75E04ABFEF0C}"/>
              </a:ext>
            </a:extLst>
          </p:cNvPr>
          <p:cNvSpPr txBox="1"/>
          <p:nvPr/>
        </p:nvSpPr>
        <p:spPr>
          <a:xfrm>
            <a:off x="9161929" y="1999131"/>
            <a:ext cx="1622611" cy="3167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400">
                <a:latin typeface="Amasis MT Pro Light"/>
                <a:ea typeface="+mn-lt"/>
                <a:cs typeface="+mn-lt"/>
              </a:rPr>
              <a:t>“Va a ser que no...”</a:t>
            </a:r>
            <a:endParaRPr lang="es-ES" sz="1400">
              <a:latin typeface="Amasis MT Pro Light"/>
            </a:endParaRP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FCDE0478-EEE8-4207-BADC-FCFDC37B6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043517"/>
            <a:ext cx="5217458" cy="3424516"/>
          </a:xfrm>
          <a:prstGeom prst="rect">
            <a:avLst/>
          </a:prstGeom>
        </p:spPr>
      </p:pic>
      <p:pic>
        <p:nvPicPr>
          <p:cNvPr id="12" name="Imagen 12">
            <a:extLst>
              <a:ext uri="{FF2B5EF4-FFF2-40B4-BE49-F238E27FC236}">
                <a16:creationId xmlns:a16="http://schemas.microsoft.com/office/drawing/2014/main" id="{E1A456EA-34DB-4BC0-BC51-1D791CFC0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283" y="3043517"/>
            <a:ext cx="3434043" cy="34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2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FEF291C-30AC-486B-AA47-59E95EF31471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2C92F7F-FDA7-4563-88E2-FD32EDE40696}"/>
              </a:ext>
            </a:extLst>
          </p:cNvPr>
          <p:cNvSpPr txBox="1">
            <a:spLocks/>
          </p:cNvSpPr>
          <p:nvPr/>
        </p:nvSpPr>
        <p:spPr>
          <a:xfrm>
            <a:off x="2746100" y="2750021"/>
            <a:ext cx="6693734" cy="6862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/>
              </a:rPr>
              <a:t>DEL CAOS CLÁSICO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150B894-2FBB-4631-95BF-5B3AC9B47E18}"/>
              </a:ext>
            </a:extLst>
          </p:cNvPr>
          <p:cNvSpPr txBox="1">
            <a:spLocks/>
          </p:cNvSpPr>
          <p:nvPr/>
        </p:nvSpPr>
        <p:spPr>
          <a:xfrm>
            <a:off x="2772994" y="3646492"/>
            <a:ext cx="6648911" cy="686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accent3">
                    <a:lumMod val="75000"/>
                  </a:schemeClr>
                </a:solidFill>
                <a:latin typeface="Amasis MT Pro Medium"/>
              </a:rPr>
              <a:t>AL CAOS CUÁNTICO</a:t>
            </a:r>
            <a:endParaRPr lang="es-E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1E88036-85F0-4A38-8C3B-FBB46068FD06}"/>
              </a:ext>
            </a:extLst>
          </p:cNvPr>
          <p:cNvSpPr/>
          <p:nvPr/>
        </p:nvSpPr>
        <p:spPr>
          <a:xfrm>
            <a:off x="4726352" y="3431871"/>
            <a:ext cx="2743198" cy="528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8AC86D3-9DF1-41F2-9F8B-EAB3869C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E286F9-4366-4532-ABEA-C6C6D285E4B4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45A03A6-74BD-4AF6-BDDE-1752F7C54872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DCCAFE-9C88-4780-A75C-E43F1DA13424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8385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17CE530-81C8-47E8-B7E1-93167230B000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2E2783-851E-493D-B802-18794DCB883C}"/>
              </a:ext>
            </a:extLst>
          </p:cNvPr>
          <p:cNvSpPr txBox="1"/>
          <p:nvPr/>
        </p:nvSpPr>
        <p:spPr>
          <a:xfrm>
            <a:off x="430305" y="1411381"/>
            <a:ext cx="4296895" cy="7719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latin typeface="Amasis MT Pro"/>
              </a:rPr>
              <a:t>Teorema de Liouville</a:t>
            </a:r>
            <a:r>
              <a:rPr lang="es-ES" b="1" dirty="0">
                <a:ea typeface="+mn-lt"/>
                <a:cs typeface="+mn-lt"/>
              </a:rPr>
              <a:t>–</a:t>
            </a:r>
            <a:r>
              <a:rPr lang="es-ES" b="1" dirty="0">
                <a:latin typeface="Amasis MT Pro"/>
              </a:rPr>
              <a:t>Arnold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E73FB2-504D-46A5-82C7-722A7706B64F}"/>
              </a:ext>
            </a:extLst>
          </p:cNvPr>
          <p:cNvSpPr txBox="1"/>
          <p:nvPr/>
        </p:nvSpPr>
        <p:spPr>
          <a:xfrm>
            <a:off x="430306" y="1927412"/>
            <a:ext cx="44016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400" i="1" dirty="0">
                <a:latin typeface="Amasis MT Pro Light"/>
              </a:rPr>
              <a:t>Dado un sistema hamiltoniano de n grados de libertad, si existen n funciones independientes y en </a:t>
            </a:r>
            <a:r>
              <a:rPr lang="es-ES" sz="1400" i="1">
                <a:latin typeface="Amasis MT Pro Light"/>
              </a:rPr>
              <a:t>involución:</a:t>
            </a:r>
            <a:endParaRPr lang="es-ES" sz="1400" i="1" dirty="0">
              <a:latin typeface="Amasis MT Pro Light"/>
            </a:endParaRPr>
          </a:p>
        </p:txBody>
      </p:sp>
      <p:pic>
        <p:nvPicPr>
          <p:cNvPr id="23" name="Imagen 23" descr="Texto&#10;&#10;Descripción generada automáticamente">
            <a:extLst>
              <a:ext uri="{FF2B5EF4-FFF2-40B4-BE49-F238E27FC236}">
                <a16:creationId xmlns:a16="http://schemas.microsoft.com/office/drawing/2014/main" id="{ED3234F9-A62D-4FD7-AA50-DF65AEE59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71" t="42884" r="16156" b="42135"/>
          <a:stretch/>
        </p:blipFill>
        <p:spPr>
          <a:xfrm>
            <a:off x="806823" y="2639545"/>
            <a:ext cx="3913823" cy="5739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A913F8F-E626-40D5-877C-94C27F00CD97}"/>
              </a:ext>
            </a:extLst>
          </p:cNvPr>
          <p:cNvSpPr txBox="1"/>
          <p:nvPr/>
        </p:nvSpPr>
        <p:spPr>
          <a:xfrm>
            <a:off x="430306" y="3406588"/>
            <a:ext cx="44016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400" i="1">
                <a:latin typeface="Amasis MT Pro Light"/>
              </a:rPr>
              <a:t>entonces dichas funciones son constantes del movimiento y el sistema se dice integrable.</a:t>
            </a:r>
            <a:endParaRPr lang="es-ES" i="1"/>
          </a:p>
        </p:txBody>
      </p:sp>
      <p:pic>
        <p:nvPicPr>
          <p:cNvPr id="6" name="Imagen 7" descr="Diagrama&#10;&#10;Descripción generada automáticamente">
            <a:extLst>
              <a:ext uri="{FF2B5EF4-FFF2-40B4-BE49-F238E27FC236}">
                <a16:creationId xmlns:a16="http://schemas.microsoft.com/office/drawing/2014/main" id="{C2B1AC58-6D8F-427C-A569-4416EEDA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17" y="2637182"/>
            <a:ext cx="5979457" cy="204979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2829FF4-78A1-4E4F-A34D-88069D877578}"/>
              </a:ext>
            </a:extLst>
          </p:cNvPr>
          <p:cNvSpPr txBox="1"/>
          <p:nvPr/>
        </p:nvSpPr>
        <p:spPr>
          <a:xfrm>
            <a:off x="5557557" y="4804522"/>
            <a:ext cx="50740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 2: Movimiento caótico de un péndulo doble con diferentes condiciones iniciales.</a:t>
            </a:r>
          </a:p>
          <a:p>
            <a:r>
              <a:rPr lang="es-ES" sz="1000">
                <a:latin typeface="Amasis MT Pro Light"/>
                <a:ea typeface="+mn-lt"/>
                <a:cs typeface="+mn-lt"/>
              </a:rPr>
              <a:t>[2] https://arquicaos.blogspot.com</a:t>
            </a:r>
          </a:p>
        </p:txBody>
      </p:sp>
      <p:pic>
        <p:nvPicPr>
          <p:cNvPr id="11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36873444-D0D0-4687-95D4-16327ED5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2049B48-4345-465C-834D-8C9B11D4BDBA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E7A3A3F-AA50-4D09-8254-952E667D2B48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E889770-990C-4404-BF02-57BA3C8A0080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95C2ABE-423B-46BB-8726-550D2C9AD603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>
                <a:latin typeface="Amasis MT Pro Medium"/>
              </a:rPr>
              <a:t>CAOS CLÁSICO Y EL CONCEPTO DE INTEGRABILIDAD</a:t>
            </a:r>
          </a:p>
        </p:txBody>
      </p:sp>
      <p:pic>
        <p:nvPicPr>
          <p:cNvPr id="29" name="Imagen 9">
            <a:extLst>
              <a:ext uri="{FF2B5EF4-FFF2-40B4-BE49-F238E27FC236}">
                <a16:creationId xmlns:a16="http://schemas.microsoft.com/office/drawing/2014/main" id="{33B92151-1ADA-4D6A-B4BE-4ACD104D0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164" y="3972956"/>
            <a:ext cx="2743200" cy="230074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E8A97E57-352F-4FB5-8EA3-FDE465A0B99F}"/>
              </a:ext>
            </a:extLst>
          </p:cNvPr>
          <p:cNvSpPr txBox="1"/>
          <p:nvPr/>
        </p:nvSpPr>
        <p:spPr>
          <a:xfrm>
            <a:off x="842122" y="6185087"/>
            <a:ext cx="45361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 1: Topología del movimiento regular en su espacio de fases.</a:t>
            </a:r>
          </a:p>
          <a:p>
            <a:r>
              <a:rPr lang="es-ES" sz="1000">
                <a:latin typeface="Amasis MT Pro Light"/>
                <a:ea typeface="+mn-lt"/>
                <a:cs typeface="+mn-lt"/>
              </a:rPr>
              <a:t>[1] https://www.i-ciencias.com/pregunta/7260/la-topologia-del-espacio-de-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fase</a:t>
            </a:r>
            <a:endParaRPr lang="es-ES" sz="1000" dirty="0">
              <a:latin typeface="Amasis M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902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BF2DE2D-DB9B-4E76-8120-3575D6B9F62B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>
                <a:latin typeface="Amasis MT Pro Medium"/>
              </a:rPr>
              <a:t>INTEGRABILIDAD EN MECÁNICA CUÁNTICA</a:t>
            </a:r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17CE530-81C8-47E8-B7E1-93167230B000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2E2783-851E-493D-B802-18794DCB883C}"/>
              </a:ext>
            </a:extLst>
          </p:cNvPr>
          <p:cNvSpPr txBox="1"/>
          <p:nvPr/>
        </p:nvSpPr>
        <p:spPr>
          <a:xfrm>
            <a:off x="430305" y="1411381"/>
            <a:ext cx="5516094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latin typeface="Amasis MT Pro"/>
              </a:rPr>
              <a:t>Integrabilidad en mecánica cuántica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E73FB2-504D-46A5-82C7-722A7706B64F}"/>
              </a:ext>
            </a:extLst>
          </p:cNvPr>
          <p:cNvSpPr txBox="1"/>
          <p:nvPr/>
        </p:nvSpPr>
        <p:spPr>
          <a:xfrm>
            <a:off x="430306" y="1927412"/>
            <a:ext cx="44016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400" i="1" dirty="0">
                <a:latin typeface="Amasis MT Pro Light"/>
              </a:rPr>
              <a:t>Sea un sistema cuánticoo hamiltoniano de n dimensiones. Se dice que dicho sistema es integrable si existen n operadores </a:t>
            </a:r>
            <a:r>
              <a:rPr lang="es-ES" sz="1400" i="1">
                <a:latin typeface="Amasis MT Pro Light"/>
              </a:rPr>
              <a:t>funcionalmente independientes que son constantes del movimiento:</a:t>
            </a:r>
            <a:endParaRPr lang="es-ES" sz="1400" i="1" dirty="0">
              <a:latin typeface="Amasis MT Pro Light"/>
            </a:endParaRPr>
          </a:p>
        </p:txBody>
      </p:sp>
      <p:pic>
        <p:nvPicPr>
          <p:cNvPr id="11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382C44E-3E3E-4483-BE4A-132C20CB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60A3EA7-A094-4734-BBA3-AB5449036E99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90B413-9478-474C-96FE-8685F80FCE36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CE5485-CB8B-4A20-B1D4-914C0B386CEA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pic>
        <p:nvPicPr>
          <p:cNvPr id="7" name="Imagen 8" descr="Texto, Carta&#10;&#10;Descripción generada automáticamente">
            <a:extLst>
              <a:ext uri="{FF2B5EF4-FFF2-40B4-BE49-F238E27FC236}">
                <a16:creationId xmlns:a16="http://schemas.microsoft.com/office/drawing/2014/main" id="{E6BA4A05-C9B0-4BF3-9E2D-FE51C36EE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7" t="60274" r="20390" b="27740"/>
          <a:stretch/>
        </p:blipFill>
        <p:spPr>
          <a:xfrm>
            <a:off x="806824" y="2899522"/>
            <a:ext cx="3204562" cy="470786"/>
          </a:xfrm>
          <a:prstGeom prst="rect">
            <a:avLst/>
          </a:prstGeom>
        </p:spPr>
      </p:pic>
      <p:pic>
        <p:nvPicPr>
          <p:cNvPr id="12" name="Imagen 1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A06D8B2-56CE-4B3A-B4EB-BD29A96A3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32" t="50619" r="6481" b="41283"/>
          <a:stretch/>
        </p:blipFill>
        <p:spPr>
          <a:xfrm>
            <a:off x="7109011" y="2083734"/>
            <a:ext cx="3383070" cy="410235"/>
          </a:xfrm>
          <a:prstGeom prst="rect">
            <a:avLst/>
          </a:prstGeom>
        </p:spPr>
      </p:pic>
      <p:pic>
        <p:nvPicPr>
          <p:cNvPr id="13" name="Imagen 1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CD540E9-8CE4-4709-9738-86ADACA7AA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06" t="42751" r="1987" b="44052"/>
          <a:stretch/>
        </p:blipFill>
        <p:spPr>
          <a:xfrm>
            <a:off x="7109012" y="2639547"/>
            <a:ext cx="4020286" cy="654575"/>
          </a:xfrm>
          <a:prstGeom prst="rect">
            <a:avLst/>
          </a:prstGeom>
        </p:spPr>
      </p:pic>
      <p:pic>
        <p:nvPicPr>
          <p:cNvPr id="20" name="Imagen 21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AE44702C-730E-4254-9AB4-CAAB5F6A67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509" t="31521" r="8599" b="59434"/>
          <a:stretch/>
        </p:blipFill>
        <p:spPr>
          <a:xfrm>
            <a:off x="7109012" y="3420036"/>
            <a:ext cx="2943199" cy="465711"/>
          </a:xfrm>
          <a:prstGeom prst="rect">
            <a:avLst/>
          </a:prstGeom>
        </p:spPr>
      </p:pic>
      <p:pic>
        <p:nvPicPr>
          <p:cNvPr id="22" name="Imagen 23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6ADB396B-5AE4-4229-A8FE-B29D95D28E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315" t="59552" r="3638" b="30746"/>
          <a:stretch/>
        </p:blipFill>
        <p:spPr>
          <a:xfrm>
            <a:off x="7109011" y="4047006"/>
            <a:ext cx="3777915" cy="493175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C9625937-2E62-4CE0-B09B-8E181D39E4E3}"/>
              </a:ext>
            </a:extLst>
          </p:cNvPr>
          <p:cNvSpPr txBox="1"/>
          <p:nvPr/>
        </p:nvSpPr>
        <p:spPr>
          <a:xfrm>
            <a:off x="6526305" y="1411381"/>
            <a:ext cx="5516094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latin typeface="Amasis MT Pro"/>
              </a:rPr>
              <a:t>Teorema de Neumann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013880C-B3F1-4A26-AA15-0EA57322CB95}"/>
              </a:ext>
            </a:extLst>
          </p:cNvPr>
          <p:cNvSpPr txBox="1"/>
          <p:nvPr/>
        </p:nvSpPr>
        <p:spPr>
          <a:xfrm>
            <a:off x="6732494" y="2133600"/>
            <a:ext cx="3765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400" i="1">
                <a:latin typeface="Amasis MT Pro Light"/>
              </a:rPr>
              <a:t>i)</a:t>
            </a:r>
            <a:endParaRPr lang="es-ES" sz="1400" i="1" dirty="0">
              <a:latin typeface="Amasis MT Pro Light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2C7E369-F8D3-4D6E-BA08-8CAC04EBE088}"/>
              </a:ext>
            </a:extLst>
          </p:cNvPr>
          <p:cNvSpPr txBox="1"/>
          <p:nvPr/>
        </p:nvSpPr>
        <p:spPr>
          <a:xfrm>
            <a:off x="6732494" y="2770095"/>
            <a:ext cx="3765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400" i="1">
                <a:latin typeface="Amasis MT Pro Light"/>
              </a:rPr>
              <a:t>ii)</a:t>
            </a:r>
            <a:endParaRPr lang="es-ES" sz="1400" i="1" dirty="0">
              <a:latin typeface="Amasis MT Pro Light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E5DA0DB-DF3D-4979-8127-FEEE3C0F22A5}"/>
              </a:ext>
            </a:extLst>
          </p:cNvPr>
          <p:cNvSpPr txBox="1"/>
          <p:nvPr/>
        </p:nvSpPr>
        <p:spPr>
          <a:xfrm>
            <a:off x="6732494" y="3460376"/>
            <a:ext cx="3765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400" i="1">
                <a:latin typeface="Amasis MT Pro Light"/>
              </a:rPr>
              <a:t>iii)</a:t>
            </a:r>
            <a:endParaRPr lang="es-ES" sz="1400" i="1" dirty="0">
              <a:latin typeface="Amasis MT Pro Light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C68BBC1-114A-4023-95B0-18B53A70567F}"/>
              </a:ext>
            </a:extLst>
          </p:cNvPr>
          <p:cNvSpPr txBox="1"/>
          <p:nvPr/>
        </p:nvSpPr>
        <p:spPr>
          <a:xfrm>
            <a:off x="6732494" y="4150659"/>
            <a:ext cx="3765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400" i="1">
                <a:latin typeface="Amasis MT Pro Light"/>
              </a:rPr>
              <a:t>iv)</a:t>
            </a:r>
            <a:endParaRPr lang="es-ES" sz="1400" i="1" dirty="0">
              <a:latin typeface="Amasis MT Pro Light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A6D7BEA-03E2-48A7-8069-126110EF0C96}"/>
              </a:ext>
            </a:extLst>
          </p:cNvPr>
          <p:cNvSpPr txBox="1"/>
          <p:nvPr/>
        </p:nvSpPr>
        <p:spPr>
          <a:xfrm>
            <a:off x="3567952" y="5230345"/>
            <a:ext cx="491545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b="1">
                <a:latin typeface="Amasis MT Pro"/>
              </a:rPr>
              <a:t>¡No se puede definir la integrabilidad en mecánica cuántica a partir de su definición clásica!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DFC597A1-AD13-420A-8E68-4010FC39C0A2}"/>
              </a:ext>
            </a:extLst>
          </p:cNvPr>
          <p:cNvSpPr/>
          <p:nvPr/>
        </p:nvSpPr>
        <p:spPr>
          <a:xfrm>
            <a:off x="2648443" y="5508543"/>
            <a:ext cx="681317" cy="34962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Signo de multiplicación 32">
            <a:extLst>
              <a:ext uri="{FF2B5EF4-FFF2-40B4-BE49-F238E27FC236}">
                <a16:creationId xmlns:a16="http://schemas.microsoft.com/office/drawing/2014/main" id="{9DD62BC0-F201-4E50-9001-6B3DA9E04D21}"/>
              </a:ext>
            </a:extLst>
          </p:cNvPr>
          <p:cNvSpPr/>
          <p:nvPr/>
        </p:nvSpPr>
        <p:spPr>
          <a:xfrm>
            <a:off x="8480611" y="5383305"/>
            <a:ext cx="555812" cy="600636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505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BF2DE2D-DB9B-4E76-8120-3575D6B9F62B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>
                <a:latin typeface="Amasis MT Pro Medium"/>
              </a:rPr>
              <a:t>FENOMENOLOGÍA DEL CAOS EN MECÁNICA CUÁNTICA</a:t>
            </a:r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17CE530-81C8-47E8-B7E1-93167230B000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2E2783-851E-493D-B802-18794DCB883C}"/>
              </a:ext>
            </a:extLst>
          </p:cNvPr>
          <p:cNvSpPr txBox="1"/>
          <p:nvPr/>
        </p:nvSpPr>
        <p:spPr>
          <a:xfrm>
            <a:off x="4213411" y="1411381"/>
            <a:ext cx="2503954" cy="763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latin typeface="Amasis MT Pro"/>
              </a:rPr>
              <a:t>Condiciones iniciales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pic>
        <p:nvPicPr>
          <p:cNvPr id="11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382C44E-3E3E-4483-BE4A-132C20CB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60A3EA7-A094-4734-BBA3-AB5449036E99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90B413-9478-474C-96FE-8685F80FCE36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CE5485-CB8B-4A20-B1D4-914C0B386CEA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8E65976-6644-434C-BE91-391ECF5BDC74}"/>
              </a:ext>
            </a:extLst>
          </p:cNvPr>
          <p:cNvSpPr txBox="1"/>
          <p:nvPr/>
        </p:nvSpPr>
        <p:spPr>
          <a:xfrm>
            <a:off x="1595717" y="1913404"/>
            <a:ext cx="4243106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latin typeface="Amasis MT Pro"/>
              </a:rPr>
              <a:t>Perturbaciones en la función de onda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B8B72C4-0A11-4F03-BC53-83C35E8D9423}"/>
              </a:ext>
            </a:extLst>
          </p:cNvPr>
          <p:cNvSpPr txBox="1"/>
          <p:nvPr/>
        </p:nvSpPr>
        <p:spPr>
          <a:xfrm>
            <a:off x="4213411" y="2379568"/>
            <a:ext cx="4547905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latin typeface="Amasis MT Pro"/>
              </a:rPr>
              <a:t>Fluctuaciones en el espectro de energía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893A033-F6A2-4360-A859-69AD1A3E97AA}"/>
              </a:ext>
            </a:extLst>
          </p:cNvPr>
          <p:cNvSpPr txBox="1"/>
          <p:nvPr/>
        </p:nvSpPr>
        <p:spPr>
          <a:xfrm>
            <a:off x="430305" y="1411381"/>
            <a:ext cx="2710142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latin typeface="Amasis MT Pro"/>
              </a:rPr>
              <a:t>Fenomenología clásica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2781DA9D-41C4-4F1E-83F4-1C4EC7C5FA31}"/>
              </a:ext>
            </a:extLst>
          </p:cNvPr>
          <p:cNvSpPr/>
          <p:nvPr/>
        </p:nvSpPr>
        <p:spPr>
          <a:xfrm>
            <a:off x="3329761" y="1528212"/>
            <a:ext cx="681317" cy="34962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Signo de multiplicación 5">
            <a:extLst>
              <a:ext uri="{FF2B5EF4-FFF2-40B4-BE49-F238E27FC236}">
                <a16:creationId xmlns:a16="http://schemas.microsoft.com/office/drawing/2014/main" id="{F1B33FF1-2C26-42F4-A934-FD58F83ED454}"/>
              </a:ext>
            </a:extLst>
          </p:cNvPr>
          <p:cNvSpPr/>
          <p:nvPr/>
        </p:nvSpPr>
        <p:spPr>
          <a:xfrm>
            <a:off x="6705600" y="1411939"/>
            <a:ext cx="555812" cy="600636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8" descr="Marca de verificación con relleno sólido">
            <a:extLst>
              <a:ext uri="{FF2B5EF4-FFF2-40B4-BE49-F238E27FC236}">
                <a16:creationId xmlns:a16="http://schemas.microsoft.com/office/drawing/2014/main" id="{10A246E9-D34A-42C2-81DE-6E90B6B56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00000">
            <a:off x="5843853" y="1917645"/>
            <a:ext cx="466166" cy="528919"/>
          </a:xfrm>
          <a:prstGeom prst="rect">
            <a:avLst/>
          </a:prstGeom>
        </p:spPr>
      </p:pic>
      <p:pic>
        <p:nvPicPr>
          <p:cNvPr id="36" name="Gráfico 8" descr="Marca de verificación con relleno sólido">
            <a:extLst>
              <a:ext uri="{FF2B5EF4-FFF2-40B4-BE49-F238E27FC236}">
                <a16:creationId xmlns:a16="http://schemas.microsoft.com/office/drawing/2014/main" id="{9DA1F5F1-FF43-45E0-9AF4-580155AD1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00000">
            <a:off x="8757383" y="2365881"/>
            <a:ext cx="466166" cy="528919"/>
          </a:xfrm>
          <a:prstGeom prst="rect">
            <a:avLst/>
          </a:prstGeom>
        </p:spPr>
      </p:pic>
      <p:pic>
        <p:nvPicPr>
          <p:cNvPr id="37" name="Gráfico 8" descr="Marca de verificación con relleno sólido">
            <a:extLst>
              <a:ext uri="{FF2B5EF4-FFF2-40B4-BE49-F238E27FC236}">
                <a16:creationId xmlns:a16="http://schemas.microsoft.com/office/drawing/2014/main" id="{6BA040DB-B7EE-4DAF-BF73-73218208D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00000">
            <a:off x="8891853" y="2365881"/>
            <a:ext cx="466166" cy="528919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4AFE7C4C-FEB3-4AD1-A82E-AD1FFC39023A}"/>
              </a:ext>
            </a:extLst>
          </p:cNvPr>
          <p:cNvSpPr txBox="1"/>
          <p:nvPr/>
        </p:nvSpPr>
        <p:spPr>
          <a:xfrm>
            <a:off x="430305" y="2379569"/>
            <a:ext cx="2898400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>
                <a:latin typeface="Amasis MT Pro"/>
              </a:rPr>
              <a:t>Fenomenología cuántica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39" name="Flecha: a la derecha 38">
            <a:extLst>
              <a:ext uri="{FF2B5EF4-FFF2-40B4-BE49-F238E27FC236}">
                <a16:creationId xmlns:a16="http://schemas.microsoft.com/office/drawing/2014/main" id="{471AB214-15A5-485A-99BB-0D987F1C029E}"/>
              </a:ext>
            </a:extLst>
          </p:cNvPr>
          <p:cNvSpPr/>
          <p:nvPr/>
        </p:nvSpPr>
        <p:spPr>
          <a:xfrm>
            <a:off x="3329762" y="2496401"/>
            <a:ext cx="681317" cy="34962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doblada 8">
            <a:extLst>
              <a:ext uri="{FF2B5EF4-FFF2-40B4-BE49-F238E27FC236}">
                <a16:creationId xmlns:a16="http://schemas.microsoft.com/office/drawing/2014/main" id="{647BFBF7-A6EF-4050-909C-3EDEFB7576AF}"/>
              </a:ext>
            </a:extLst>
          </p:cNvPr>
          <p:cNvSpPr/>
          <p:nvPr/>
        </p:nvSpPr>
        <p:spPr>
          <a:xfrm flipV="1">
            <a:off x="1072267" y="1909928"/>
            <a:ext cx="394449" cy="412378"/>
          </a:xfrm>
          <a:prstGeom prst="ben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7" name="Imagen 1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C92F66F-C535-493F-B214-823F3CE4A7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65" t="11795" r="2507" b="6026"/>
          <a:stretch/>
        </p:blipFill>
        <p:spPr>
          <a:xfrm>
            <a:off x="564777" y="3204323"/>
            <a:ext cx="5368340" cy="2983934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9DD4EAC7-2764-4CAD-82DC-03A9E37F29E4}"/>
              </a:ext>
            </a:extLst>
          </p:cNvPr>
          <p:cNvSpPr txBox="1"/>
          <p:nvPr/>
        </p:nvSpPr>
        <p:spPr>
          <a:xfrm>
            <a:off x="788893" y="2935379"/>
            <a:ext cx="1069601" cy="5924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100">
                <a:latin typeface="Amasis MT Pro Light"/>
              </a:rPr>
              <a:t>equiespaciado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72F9DBF-E064-49EF-A9F1-DE524AA0B2BD}"/>
              </a:ext>
            </a:extLst>
          </p:cNvPr>
          <p:cNvSpPr txBox="1"/>
          <p:nvPr/>
        </p:nvSpPr>
        <p:spPr>
          <a:xfrm>
            <a:off x="2877669" y="2935379"/>
            <a:ext cx="630331" cy="5924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100">
                <a:latin typeface="Amasis MT Pro Light"/>
              </a:rPr>
              <a:t>caótico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D213F42-58C4-417A-B237-D903034722BC}"/>
              </a:ext>
            </a:extLst>
          </p:cNvPr>
          <p:cNvSpPr txBox="1"/>
          <p:nvPr/>
        </p:nvSpPr>
        <p:spPr>
          <a:xfrm>
            <a:off x="4670610" y="2935380"/>
            <a:ext cx="908236" cy="5924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100">
                <a:latin typeface="Amasis MT Pro Light"/>
              </a:rPr>
              <a:t>integrable</a:t>
            </a:r>
            <a:endParaRPr lang="es-ES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A02E77-83FD-4CE0-9FB7-04E0CA042052}"/>
              </a:ext>
            </a:extLst>
          </p:cNvPr>
          <p:cNvSpPr txBox="1"/>
          <p:nvPr/>
        </p:nvSpPr>
        <p:spPr>
          <a:xfrm>
            <a:off x="564216" y="6167157"/>
            <a:ext cx="540571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>
                <a:latin typeface="Amasis MT Pro Light"/>
                <a:ea typeface="+mn-lt"/>
                <a:cs typeface="+mn-lt"/>
              </a:rPr>
              <a:t>Figura 3: Espectro de energía para un oscilador armónico unidimensional (equiespaciado), un sistema caótico y otro integrable.</a:t>
            </a:r>
          </a:p>
          <a:p>
            <a:r>
              <a:rPr lang="es-ES" sz="1000" dirty="0">
                <a:latin typeface="Amasis MT Pro Light"/>
                <a:ea typeface="+mn-lt"/>
                <a:cs typeface="+mn-lt"/>
              </a:rPr>
              <a:t>[3] A. Relaño, 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Caracterización del caos cuántico mediante series temporales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. PhD </a:t>
            </a:r>
            <a:r>
              <a:rPr lang="es-ES" sz="1000">
                <a:latin typeface="Amasis MT Pro Light"/>
                <a:ea typeface="+mn-lt"/>
                <a:cs typeface="+mn-lt"/>
              </a:rPr>
              <a:t>thesis, UCM, 2004.</a:t>
            </a:r>
            <a:endParaRPr lang="es-ES" sz="1000">
              <a:latin typeface="Amasis MT Pro Light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1A70B21-75BB-4621-9C48-4B32A1121485}"/>
              </a:ext>
            </a:extLst>
          </p:cNvPr>
          <p:cNvSpPr txBox="1"/>
          <p:nvPr/>
        </p:nvSpPr>
        <p:spPr>
          <a:xfrm>
            <a:off x="6580094" y="3347756"/>
            <a:ext cx="2019858" cy="661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400" b="1">
                <a:latin typeface="Amasis MT Pro"/>
              </a:rPr>
              <a:t>Densidad de estados:</a:t>
            </a:r>
            <a:endParaRPr lang="es-ES" sz="1400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pic>
        <p:nvPicPr>
          <p:cNvPr id="23" name="Imagen 4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CC63A84A-8D3D-4013-BC1F-4CB50237E4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480" t="57746" r="6728" b="30047"/>
          <a:stretch/>
        </p:blipFill>
        <p:spPr>
          <a:xfrm>
            <a:off x="8477036" y="3374652"/>
            <a:ext cx="2095120" cy="466307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D187ECDF-EBAD-49CB-A78E-E30B13B2A59D}"/>
              </a:ext>
            </a:extLst>
          </p:cNvPr>
          <p:cNvSpPr txBox="1"/>
          <p:nvPr/>
        </p:nvSpPr>
        <p:spPr>
          <a:xfrm>
            <a:off x="8417858" y="3679450"/>
            <a:ext cx="2853575" cy="661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400">
                <a:latin typeface="Amasis MT Pro Light"/>
              </a:rPr>
              <a:t>(parte suave + parte fluctuante)</a:t>
            </a:r>
            <a:endParaRPr lang="es-ES">
              <a:latin typeface="Amasis MT Pro Light"/>
            </a:endParaRPr>
          </a:p>
          <a:p>
            <a:pPr algn="just"/>
            <a:endParaRPr lang="es-ES" sz="1600" i="1" dirty="0">
              <a:latin typeface="Amasis M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144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FEF291C-30AC-486B-AA47-59E95EF31471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2C92F7F-FDA7-4563-88E2-FD32EDE40696}"/>
              </a:ext>
            </a:extLst>
          </p:cNvPr>
          <p:cNvSpPr txBox="1">
            <a:spLocks/>
          </p:cNvSpPr>
          <p:nvPr/>
        </p:nvSpPr>
        <p:spPr>
          <a:xfrm>
            <a:off x="2746100" y="2750021"/>
            <a:ext cx="6693734" cy="6862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/>
              </a:rPr>
              <a:t>DESCRIPCIÓN ESTADÍSTICA</a:t>
            </a:r>
            <a:endParaRPr lang="es-E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150B894-2FBB-4631-95BF-5B3AC9B47E18}"/>
              </a:ext>
            </a:extLst>
          </p:cNvPr>
          <p:cNvSpPr txBox="1">
            <a:spLocks/>
          </p:cNvSpPr>
          <p:nvPr/>
        </p:nvSpPr>
        <p:spPr>
          <a:xfrm>
            <a:off x="2772994" y="3646492"/>
            <a:ext cx="6648911" cy="686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2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accent3">
                    <a:lumMod val="75000"/>
                  </a:schemeClr>
                </a:solidFill>
                <a:latin typeface="Amasis MT Pro Medium"/>
              </a:rPr>
              <a:t>DE LOS ESPECTROS DE ENERGÍA</a:t>
            </a:r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1E88036-85F0-4A38-8C3B-FBB46068FD06}"/>
              </a:ext>
            </a:extLst>
          </p:cNvPr>
          <p:cNvSpPr/>
          <p:nvPr/>
        </p:nvSpPr>
        <p:spPr>
          <a:xfrm>
            <a:off x="4726352" y="3431871"/>
            <a:ext cx="2743198" cy="528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8AC86D3-9DF1-41F2-9F8B-EAB3869C3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8E286F9-4366-4532-ABEA-C6C6D285E4B4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45A03A6-74BD-4AF6-BDDE-1752F7C54872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DCCAFE-9C88-4780-A75C-E43F1DA13424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40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1701E8-F26D-4DCA-B1BF-5C1893B1DEC0}"/>
              </a:ext>
            </a:extLst>
          </p:cNvPr>
          <p:cNvSpPr/>
          <p:nvPr/>
        </p:nvSpPr>
        <p:spPr>
          <a:xfrm>
            <a:off x="1953" y="1953"/>
            <a:ext cx="12191999" cy="918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A1F6C2-F862-4AF9-8B67-1B8A7EB53F5F}"/>
              </a:ext>
            </a:extLst>
          </p:cNvPr>
          <p:cNvSpPr/>
          <p:nvPr/>
        </p:nvSpPr>
        <p:spPr>
          <a:xfrm>
            <a:off x="1953" y="1047260"/>
            <a:ext cx="12191999" cy="97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BF2DE2D-DB9B-4E76-8120-3575D6B9F62B}"/>
              </a:ext>
            </a:extLst>
          </p:cNvPr>
          <p:cNvSpPr txBox="1"/>
          <p:nvPr/>
        </p:nvSpPr>
        <p:spPr>
          <a:xfrm>
            <a:off x="4873998" y="282948"/>
            <a:ext cx="7210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2000" b="1">
                <a:latin typeface="Amasis MT Pro Medium"/>
              </a:rPr>
              <a:t>CONJETURA BGS</a:t>
            </a:r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17CE530-81C8-47E8-B7E1-93167230B000}"/>
              </a:ext>
            </a:extLst>
          </p:cNvPr>
          <p:cNvSpPr/>
          <p:nvPr/>
        </p:nvSpPr>
        <p:spPr>
          <a:xfrm>
            <a:off x="11125200" y="5819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2E2783-851E-493D-B802-18794DCB883C}"/>
              </a:ext>
            </a:extLst>
          </p:cNvPr>
          <p:cNvSpPr txBox="1"/>
          <p:nvPr/>
        </p:nvSpPr>
        <p:spPr>
          <a:xfrm>
            <a:off x="430305" y="1411381"/>
            <a:ext cx="5516094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latin typeface="Amasis MT Pro"/>
              </a:rPr>
              <a:t>Descripción de la conjetura BGS</a:t>
            </a:r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E73FB2-504D-46A5-82C7-722A7706B64F}"/>
              </a:ext>
            </a:extLst>
          </p:cNvPr>
          <p:cNvSpPr txBox="1"/>
          <p:nvPr/>
        </p:nvSpPr>
        <p:spPr>
          <a:xfrm>
            <a:off x="430306" y="1927412"/>
            <a:ext cx="44016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400" dirty="0">
                <a:latin typeface="Amasis MT Pro Light"/>
              </a:rPr>
              <a:t>“</a:t>
            </a:r>
            <a:r>
              <a:rPr lang="es-ES" sz="1400" i="1" dirty="0">
                <a:latin typeface="Amasis MT Pro Light"/>
              </a:rPr>
              <a:t>Los espectros de sistemas invariantes bajo inversión temporal cuyos análogos clásicos son sistemas K muestran las mismas propiedades de fluctuaciones tal y como predice la colectividad GOE.</a:t>
            </a:r>
            <a:r>
              <a:rPr lang="es-ES" sz="1400" dirty="0">
                <a:latin typeface="Amasis MT Pro Light"/>
              </a:rPr>
              <a:t>”</a:t>
            </a:r>
            <a:r>
              <a:rPr lang="es-ES" sz="1400" i="1" dirty="0">
                <a:latin typeface="Amasis MT Pro Light"/>
              </a:rPr>
              <a:t>  </a:t>
            </a:r>
            <a:r>
              <a:rPr lang="es-ES" sz="1400" dirty="0">
                <a:latin typeface="Amasis MT Pro Light"/>
              </a:rPr>
              <a:t>[5]</a:t>
            </a:r>
            <a:endParaRPr lang="es-ES" sz="1400" i="1" dirty="0">
              <a:latin typeface="Amasis MT Pro Light"/>
            </a:endParaRPr>
          </a:p>
        </p:txBody>
      </p:sp>
      <p:pic>
        <p:nvPicPr>
          <p:cNvPr id="11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382C44E-3E3E-4483-BE4A-132C20CB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1" y="65295"/>
            <a:ext cx="686402" cy="79724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60A3EA7-A094-4734-BBA3-AB5449036E99}"/>
              </a:ext>
            </a:extLst>
          </p:cNvPr>
          <p:cNvSpPr txBox="1"/>
          <p:nvPr/>
        </p:nvSpPr>
        <p:spPr>
          <a:xfrm>
            <a:off x="838200" y="294154"/>
            <a:ext cx="1962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masis MT Pro"/>
              </a:rPr>
              <a:t>COMPLUTENSE</a:t>
            </a:r>
            <a:endParaRPr lang="es-ES" dirty="0">
              <a:latin typeface="Amasis MT Pr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190B413-9478-474C-96FE-8685F80FCE36}"/>
              </a:ext>
            </a:extLst>
          </p:cNvPr>
          <p:cNvSpPr txBox="1"/>
          <p:nvPr/>
        </p:nvSpPr>
        <p:spPr>
          <a:xfrm>
            <a:off x="838200" y="36979"/>
            <a:ext cx="19335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latin typeface="Amasis MT Pro"/>
              </a:rPr>
              <a:t>UNIVERSIDAD</a:t>
            </a:r>
            <a:endParaRPr lang="es-ES" sz="200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CE5485-CB8B-4A20-B1D4-914C0B386CEA}"/>
              </a:ext>
            </a:extLst>
          </p:cNvPr>
          <p:cNvSpPr txBox="1"/>
          <p:nvPr/>
        </p:nvSpPr>
        <p:spPr>
          <a:xfrm>
            <a:off x="1762125" y="560853"/>
            <a:ext cx="933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 sz="1400">
                <a:latin typeface="Amasis MT Pro"/>
              </a:rPr>
              <a:t>MADRID</a:t>
            </a:r>
            <a:endParaRPr lang="es-ES"/>
          </a:p>
        </p:txBody>
      </p:sp>
      <p:pic>
        <p:nvPicPr>
          <p:cNvPr id="3" name="Imagen 5" descr="Forma&#10;&#10;Descripción generada automáticamente">
            <a:extLst>
              <a:ext uri="{FF2B5EF4-FFF2-40B4-BE49-F238E27FC236}">
                <a16:creationId xmlns:a16="http://schemas.microsoft.com/office/drawing/2014/main" id="{DC9E101B-FD9D-4DAF-BFE1-97FAB57EA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05" y="1779494"/>
            <a:ext cx="3836894" cy="383689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12DC2A9-D8C2-40C0-A950-C2DE8102ECD4}"/>
              </a:ext>
            </a:extLst>
          </p:cNvPr>
          <p:cNvSpPr txBox="1"/>
          <p:nvPr/>
        </p:nvSpPr>
        <p:spPr>
          <a:xfrm>
            <a:off x="430305" y="3723565"/>
            <a:ext cx="440166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s-ES" sz="1600" dirty="0">
                <a:latin typeface="Amasis MT Pro"/>
              </a:rPr>
              <a:t>Universalidad de las leyes de fluctuaciones.</a:t>
            </a:r>
            <a:endParaRPr lang="es-ES" sz="1600">
              <a:latin typeface="Amasis MT Pro"/>
            </a:endParaRPr>
          </a:p>
          <a:p>
            <a:pPr marL="285750" indent="-285750" algn="just">
              <a:buFont typeface="Arial"/>
              <a:buChar char="•"/>
            </a:pPr>
            <a:r>
              <a:rPr lang="es-ES" sz="1600" dirty="0">
                <a:latin typeface="Amasis MT Pro"/>
              </a:rPr>
              <a:t>Estudio del caos cuántico a través de la teoría de matrices aleatorias.</a:t>
            </a:r>
            <a:endParaRPr lang="es-ES">
              <a:latin typeface="Amasis MT Pro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7C88A2-C474-43F5-AF02-FCC5F6D02EE5}"/>
              </a:ext>
            </a:extLst>
          </p:cNvPr>
          <p:cNvSpPr txBox="1"/>
          <p:nvPr/>
        </p:nvSpPr>
        <p:spPr>
          <a:xfrm>
            <a:off x="430305" y="3258110"/>
            <a:ext cx="5516094" cy="7540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b="1" dirty="0">
                <a:latin typeface="Amasis MT Pro"/>
              </a:rPr>
              <a:t>Consecuencias</a:t>
            </a:r>
            <a:endParaRPr lang="es-ES" dirty="0"/>
          </a:p>
          <a:p>
            <a:pPr algn="just"/>
            <a:endParaRPr lang="es-ES" sz="1600" i="1" dirty="0">
              <a:latin typeface="Amasis MT Pro Ligh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DA33F6E-9FE2-4C3A-A2EA-86A1DBC175B9}"/>
              </a:ext>
            </a:extLst>
          </p:cNvPr>
          <p:cNvSpPr txBox="1"/>
          <p:nvPr/>
        </p:nvSpPr>
        <p:spPr>
          <a:xfrm>
            <a:off x="6830546" y="5378263"/>
            <a:ext cx="380103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000" b="1" dirty="0">
                <a:latin typeface="Amasis MT Pro Light"/>
                <a:ea typeface="+mn-lt"/>
                <a:cs typeface="+mn-lt"/>
              </a:rPr>
              <a:t>Figura 4: Representación de una función de onda en un estadio de </a:t>
            </a:r>
            <a:r>
              <a:rPr lang="es-ES" sz="1000" b="1" dirty="0" err="1">
                <a:latin typeface="Amasis MT Pro Light"/>
                <a:ea typeface="+mn-lt"/>
                <a:cs typeface="+mn-lt"/>
              </a:rPr>
              <a:t>Bunimóvich</a:t>
            </a:r>
            <a:r>
              <a:rPr lang="es-ES" sz="1000" b="1" dirty="0">
                <a:latin typeface="Amasis MT Pro Light"/>
                <a:ea typeface="+mn-lt"/>
                <a:cs typeface="+mn-lt"/>
              </a:rPr>
              <a:t> (billar cuántico).</a:t>
            </a:r>
          </a:p>
          <a:p>
            <a:r>
              <a:rPr lang="es-ES" sz="1000" dirty="0">
                <a:latin typeface="Amasis MT Pro Light"/>
                <a:ea typeface="+mn-lt"/>
                <a:cs typeface="+mn-lt"/>
              </a:rPr>
              <a:t>[4] https://www.eng.yale.edu/stonegroup</a:t>
            </a:r>
            <a:endParaRPr lang="es-ES" sz="1000" dirty="0">
              <a:latin typeface="Amasis MT Pro Light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1C27A24-6AA9-44C2-82C9-B843011A032E}"/>
              </a:ext>
            </a:extLst>
          </p:cNvPr>
          <p:cNvSpPr txBox="1"/>
          <p:nvPr/>
        </p:nvSpPr>
        <p:spPr>
          <a:xfrm>
            <a:off x="430306" y="6275294"/>
            <a:ext cx="52981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1000" dirty="0">
                <a:latin typeface="Amasis MT Pro Light"/>
              </a:rPr>
              <a:t>[5] 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O. Bohigas, M. J. </a:t>
            </a:r>
            <a:r>
              <a:rPr lang="es-ES" sz="1000" dirty="0" err="1">
                <a:latin typeface="Amasis MT Pro Light"/>
                <a:ea typeface="+mn-lt"/>
                <a:cs typeface="+mn-lt"/>
              </a:rPr>
              <a:t>Giannoni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, and C. </a:t>
            </a:r>
            <a:r>
              <a:rPr lang="es-ES" sz="1000" dirty="0" err="1">
                <a:latin typeface="Amasis MT Pro Light"/>
                <a:ea typeface="+mn-lt"/>
                <a:cs typeface="+mn-lt"/>
              </a:rPr>
              <a:t>Schmit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, “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Characterization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of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chaotic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quantum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spectra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and</a:t>
            </a:r>
            <a:endParaRPr lang="es-ES" sz="1000" i="1">
              <a:latin typeface="Amasis MT Pro Light"/>
            </a:endParaRPr>
          </a:p>
          <a:p>
            <a:pPr algn="just"/>
            <a:r>
              <a:rPr lang="es-ES" sz="1000" i="1" dirty="0" err="1">
                <a:latin typeface="Amasis MT Pro Light"/>
                <a:ea typeface="+mn-lt"/>
                <a:cs typeface="+mn-lt"/>
              </a:rPr>
              <a:t>universality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of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level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fluctuation</a:t>
            </a:r>
            <a:r>
              <a:rPr lang="es-ES" sz="1000" i="1" dirty="0">
                <a:latin typeface="Amasis MT Pro Light"/>
                <a:ea typeface="+mn-lt"/>
                <a:cs typeface="+mn-lt"/>
              </a:rPr>
              <a:t> </a:t>
            </a:r>
            <a:r>
              <a:rPr lang="es-ES" sz="1000" i="1" dirty="0" err="1">
                <a:latin typeface="Amasis MT Pro Light"/>
                <a:ea typeface="+mn-lt"/>
                <a:cs typeface="+mn-lt"/>
              </a:rPr>
              <a:t>laws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”, </a:t>
            </a:r>
            <a:r>
              <a:rPr lang="es-ES" sz="1000" dirty="0" err="1">
                <a:latin typeface="Amasis MT Pro Light"/>
                <a:ea typeface="+mn-lt"/>
                <a:cs typeface="+mn-lt"/>
              </a:rPr>
              <a:t>Phys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. Rev. </a:t>
            </a:r>
            <a:r>
              <a:rPr lang="es-ES" sz="1000" dirty="0" err="1">
                <a:latin typeface="Amasis MT Pro Light"/>
                <a:ea typeface="+mn-lt"/>
                <a:cs typeface="+mn-lt"/>
              </a:rPr>
              <a:t>Lett</a:t>
            </a:r>
            <a:r>
              <a:rPr lang="es-ES" sz="1000" dirty="0">
                <a:latin typeface="Amasis MT Pro Light"/>
                <a:ea typeface="+mn-lt"/>
                <a:cs typeface="+mn-lt"/>
              </a:rPr>
              <a:t>., vol. 52, no. 1, pp. 1–4, 1984.</a:t>
            </a:r>
            <a:endParaRPr lang="es-ES" sz="1000" dirty="0">
              <a:latin typeface="Amasis M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6426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Wood Type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2649</cp:revision>
  <dcterms:created xsi:type="dcterms:W3CDTF">2021-07-19T10:16:13Z</dcterms:created>
  <dcterms:modified xsi:type="dcterms:W3CDTF">2021-07-21T11:57:00Z</dcterms:modified>
</cp:coreProperties>
</file>